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B9352D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B9352D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B9352D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527049"/>
            <a:ext cx="243649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B9352D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211" y="1078484"/>
            <a:ext cx="8091576" cy="2030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3853" y="4765294"/>
            <a:ext cx="3323590" cy="1002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0590" marR="5080" indent="-898525">
              <a:lnSpc>
                <a:spcPct val="100000"/>
              </a:lnSpc>
              <a:spcBef>
                <a:spcPts val="100"/>
              </a:spcBef>
            </a:pPr>
            <a:r>
              <a:rPr dirty="0" sz="3200" spc="5">
                <a:solidFill>
                  <a:srgbClr val="1F07C5"/>
                </a:solidFill>
                <a:latin typeface="Arial"/>
                <a:cs typeface="Arial"/>
              </a:rPr>
              <a:t>«Моя</a:t>
            </a:r>
            <a:r>
              <a:rPr dirty="0" sz="3200" spc="-9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1F07C5"/>
                </a:solidFill>
                <a:latin typeface="Arial"/>
                <a:cs typeface="Arial"/>
              </a:rPr>
              <a:t>безопасная  </a:t>
            </a:r>
            <a:r>
              <a:rPr dirty="0" sz="3200" spc="-15">
                <a:solidFill>
                  <a:srgbClr val="1F07C5"/>
                </a:solidFill>
                <a:latin typeface="Arial"/>
                <a:cs typeface="Arial"/>
              </a:rPr>
              <a:t>дорога»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1053083"/>
            <a:ext cx="4392168" cy="5634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30140" y="548640"/>
            <a:ext cx="3672840" cy="3672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3471" y="548640"/>
            <a:ext cx="1909572" cy="190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472246"/>
            <a:ext cx="5243830" cy="925194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800" spc="-10">
                <a:solidFill>
                  <a:srgbClr val="B9352D"/>
                </a:solidFill>
                <a:latin typeface="Arial Black"/>
                <a:cs typeface="Arial Black"/>
              </a:rPr>
              <a:t>Вопрос №</a:t>
            </a:r>
            <a:r>
              <a:rPr dirty="0" sz="2800" spc="10">
                <a:solidFill>
                  <a:srgbClr val="B9352D"/>
                </a:solidFill>
                <a:latin typeface="Arial Black"/>
                <a:cs typeface="Arial Black"/>
              </a:rPr>
              <a:t> </a:t>
            </a:r>
            <a:r>
              <a:rPr dirty="0" sz="2800" spc="-5">
                <a:solidFill>
                  <a:srgbClr val="B9352D"/>
                </a:solidFill>
                <a:latin typeface="Arial Black"/>
                <a:cs typeface="Arial Black"/>
              </a:rPr>
              <a:t>1</a:t>
            </a:r>
            <a:endParaRPr sz="2800">
              <a:latin typeface="Arial Black"/>
              <a:cs typeface="Arial Black"/>
            </a:endParaRPr>
          </a:p>
          <a:p>
            <a:pPr marL="22860">
              <a:lnSpc>
                <a:spcPct val="100000"/>
              </a:lnSpc>
              <a:spcBef>
                <a:spcPts val="395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Об участниках 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дорожного</a:t>
            </a:r>
            <a:r>
              <a:rPr dirty="0" sz="24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движения.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2351989"/>
            <a:ext cx="7820025" cy="2199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5285" marR="1365885" indent="-363220">
              <a:lnSpc>
                <a:spcPct val="100000"/>
              </a:lnSpc>
              <a:spcBef>
                <a:spcPts val="100"/>
              </a:spcBef>
            </a:pPr>
            <a:r>
              <a:rPr dirty="0" sz="3600" spc="-70">
                <a:solidFill>
                  <a:srgbClr val="FF0000"/>
                </a:solidFill>
                <a:latin typeface="Times New Roman"/>
                <a:cs typeface="Times New Roman"/>
              </a:rPr>
              <a:t>Кого </a:t>
            </a:r>
            <a:r>
              <a:rPr dirty="0" sz="3600">
                <a:solidFill>
                  <a:srgbClr val="FF0000"/>
                </a:solidFill>
                <a:latin typeface="Times New Roman"/>
                <a:cs typeface="Times New Roman"/>
              </a:rPr>
              <a:t>мы </a:t>
            </a:r>
            <a:r>
              <a:rPr dirty="0" sz="3600" spc="-10">
                <a:solidFill>
                  <a:srgbClr val="FF0000"/>
                </a:solidFill>
                <a:latin typeface="Times New Roman"/>
                <a:cs typeface="Times New Roman"/>
              </a:rPr>
              <a:t>называем </a:t>
            </a:r>
            <a:r>
              <a:rPr dirty="0" sz="3600" spc="-5">
                <a:solidFill>
                  <a:srgbClr val="FF0000"/>
                </a:solidFill>
                <a:latin typeface="Times New Roman"/>
                <a:cs typeface="Times New Roman"/>
              </a:rPr>
              <a:t>«участниками  </a:t>
            </a:r>
            <a:r>
              <a:rPr dirty="0" sz="3600" spc="-20">
                <a:solidFill>
                  <a:srgbClr val="FF0000"/>
                </a:solidFill>
                <a:latin typeface="Times New Roman"/>
                <a:cs typeface="Times New Roman"/>
              </a:rPr>
              <a:t>дорожного</a:t>
            </a:r>
            <a:r>
              <a:rPr dirty="0" sz="3600" spc="-5">
                <a:solidFill>
                  <a:srgbClr val="FF0000"/>
                </a:solidFill>
                <a:latin typeface="Times New Roman"/>
                <a:cs typeface="Times New Roman"/>
              </a:rPr>
              <a:t> движения»?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85"/>
              </a:spcBef>
            </a:pPr>
            <a:r>
              <a:rPr dirty="0" sz="3200" spc="-5">
                <a:solidFill>
                  <a:srgbClr val="1F07C5"/>
                </a:solidFill>
                <a:latin typeface="Times New Roman"/>
                <a:cs typeface="Times New Roman"/>
              </a:rPr>
              <a:t>Участниками </a:t>
            </a:r>
            <a:r>
              <a:rPr dirty="0" sz="3200" spc="-20">
                <a:solidFill>
                  <a:srgbClr val="1F07C5"/>
                </a:solidFill>
                <a:latin typeface="Times New Roman"/>
                <a:cs typeface="Times New Roman"/>
              </a:rPr>
              <a:t>дорожного </a:t>
            </a:r>
            <a:r>
              <a:rPr dirty="0" sz="3200" spc="-5">
                <a:solidFill>
                  <a:srgbClr val="1F07C5"/>
                </a:solidFill>
                <a:latin typeface="Times New Roman"/>
                <a:cs typeface="Times New Roman"/>
              </a:rPr>
              <a:t>движения </a:t>
            </a:r>
            <a:r>
              <a:rPr dirty="0" sz="3200" spc="-10">
                <a:solidFill>
                  <a:srgbClr val="1F07C5"/>
                </a:solidFill>
                <a:latin typeface="Times New Roman"/>
                <a:cs typeface="Times New Roman"/>
              </a:rPr>
              <a:t>являются  </a:t>
            </a:r>
            <a:r>
              <a:rPr dirty="0" sz="3200">
                <a:solidFill>
                  <a:srgbClr val="1F07C5"/>
                </a:solidFill>
                <a:latin typeface="Times New Roman"/>
                <a:cs typeface="Times New Roman"/>
              </a:rPr>
              <a:t>и </a:t>
            </a:r>
            <a:r>
              <a:rPr dirty="0" sz="3200" spc="-30">
                <a:solidFill>
                  <a:srgbClr val="1F07C5"/>
                </a:solidFill>
                <a:latin typeface="Times New Roman"/>
                <a:cs typeface="Times New Roman"/>
              </a:rPr>
              <a:t>пешеходы, </a:t>
            </a:r>
            <a:r>
              <a:rPr dirty="0" sz="3200">
                <a:solidFill>
                  <a:srgbClr val="1F07C5"/>
                </a:solidFill>
                <a:latin typeface="Times New Roman"/>
                <a:cs typeface="Times New Roman"/>
              </a:rPr>
              <a:t>и </a:t>
            </a:r>
            <a:r>
              <a:rPr dirty="0" sz="3200" spc="-15">
                <a:solidFill>
                  <a:srgbClr val="1F07C5"/>
                </a:solidFill>
                <a:latin typeface="Times New Roman"/>
                <a:cs typeface="Times New Roman"/>
              </a:rPr>
              <a:t>водители, </a:t>
            </a:r>
            <a:r>
              <a:rPr dirty="0" sz="3200">
                <a:solidFill>
                  <a:srgbClr val="1F07C5"/>
                </a:solidFill>
                <a:latin typeface="Times New Roman"/>
                <a:cs typeface="Times New Roman"/>
              </a:rPr>
              <a:t>и</a:t>
            </a:r>
            <a:r>
              <a:rPr dirty="0" sz="3200" spc="-3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1F07C5"/>
                </a:solidFill>
                <a:latin typeface="Times New Roman"/>
                <a:cs typeface="Times New Roman"/>
              </a:rPr>
              <a:t>пассажиры.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84120" y="4651247"/>
            <a:ext cx="3685031" cy="989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473" y="1075435"/>
            <a:ext cx="8071484" cy="3994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О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дорожной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безопасности и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правилах 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дорожного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движения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в  разных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странах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C0504D"/>
                </a:solidFill>
                <a:latin typeface="Times New Roman"/>
                <a:cs typeface="Times New Roman"/>
              </a:rPr>
              <a:t>В </a:t>
            </a:r>
            <a:r>
              <a:rPr dirty="0" sz="2400" spc="-20" b="1">
                <a:solidFill>
                  <a:srgbClr val="C0504D"/>
                </a:solidFill>
                <a:latin typeface="Times New Roman"/>
                <a:cs typeface="Times New Roman"/>
              </a:rPr>
              <a:t>какой </a:t>
            </a:r>
            <a:r>
              <a:rPr dirty="0" sz="2400" b="1">
                <a:solidFill>
                  <a:srgbClr val="C0504D"/>
                </a:solidFill>
                <a:latin typeface="Times New Roman"/>
                <a:cs typeface="Times New Roman"/>
              </a:rPr>
              <a:t>стране был </a:t>
            </a:r>
            <a:r>
              <a:rPr dirty="0" sz="2400" spc="-10" b="1">
                <a:solidFill>
                  <a:srgbClr val="C0504D"/>
                </a:solidFill>
                <a:latin typeface="Times New Roman"/>
                <a:cs typeface="Times New Roman"/>
              </a:rPr>
              <a:t>создан </a:t>
            </a:r>
            <a:r>
              <a:rPr dirty="0" sz="2400" spc="-5" b="1">
                <a:solidFill>
                  <a:srgbClr val="C0504D"/>
                </a:solidFill>
                <a:latin typeface="Times New Roman"/>
                <a:cs typeface="Times New Roman"/>
              </a:rPr>
              <a:t>первый</a:t>
            </a:r>
            <a:r>
              <a:rPr dirty="0" sz="2400" spc="55" b="1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C0504D"/>
                </a:solidFill>
                <a:latin typeface="Times New Roman"/>
                <a:cs typeface="Times New Roman"/>
              </a:rPr>
              <a:t>светофор?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1.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 Англия.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>
              <a:latin typeface="Arial"/>
              <a:cs typeface="Arial"/>
            </a:endParaRPr>
          </a:p>
          <a:p>
            <a:pPr algn="just" marL="156210" marR="886460">
              <a:lnSpc>
                <a:spcPct val="100000"/>
              </a:lnSpc>
            </a:pP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Первый светофор </a:t>
            </a:r>
            <a:r>
              <a:rPr dirty="0" sz="1800" spc="-10">
                <a:solidFill>
                  <a:srgbClr val="1F07C5"/>
                </a:solidFill>
                <a:latin typeface="Times New Roman"/>
                <a:cs typeface="Times New Roman"/>
              </a:rPr>
              <a:t>появился </a:t>
            </a:r>
            <a:r>
              <a:rPr dirty="0" sz="1800" b="1">
                <a:solidFill>
                  <a:srgbClr val="1F07C5"/>
                </a:solidFill>
                <a:latin typeface="Times New Roman"/>
                <a:cs typeface="Times New Roman"/>
              </a:rPr>
              <a:t>в </a:t>
            </a:r>
            <a:r>
              <a:rPr dirty="0" sz="1800" spc="-20" b="1">
                <a:solidFill>
                  <a:srgbClr val="1F07C5"/>
                </a:solidFill>
                <a:latin typeface="Times New Roman"/>
                <a:cs typeface="Times New Roman"/>
              </a:rPr>
              <a:t>Англии, </a:t>
            </a:r>
            <a:r>
              <a:rPr dirty="0" sz="1800" b="1">
                <a:solidFill>
                  <a:srgbClr val="1F07C5"/>
                </a:solidFill>
                <a:latin typeface="Times New Roman"/>
                <a:cs typeface="Times New Roman"/>
              </a:rPr>
              <a:t>в </a:t>
            </a:r>
            <a:r>
              <a:rPr dirty="0" sz="1800" spc="-10" b="1">
                <a:solidFill>
                  <a:srgbClr val="1F07C5"/>
                </a:solidFill>
                <a:latin typeface="Times New Roman"/>
                <a:cs typeface="Times New Roman"/>
              </a:rPr>
              <a:t>Лондоне, недалеко </a:t>
            </a:r>
            <a:r>
              <a:rPr dirty="0" sz="1800" spc="-15" b="1">
                <a:solidFill>
                  <a:srgbClr val="1F07C5"/>
                </a:solidFill>
                <a:latin typeface="Times New Roman"/>
                <a:cs typeface="Times New Roman"/>
              </a:rPr>
              <a:t>от </a:t>
            </a:r>
            <a:r>
              <a:rPr dirty="0" sz="1800" spc="-10" b="1">
                <a:solidFill>
                  <a:srgbClr val="1F07C5"/>
                </a:solidFill>
                <a:latin typeface="Times New Roman"/>
                <a:cs typeface="Times New Roman"/>
              </a:rPr>
              <a:t>здания  Британского парламента </a:t>
            </a:r>
            <a:r>
              <a:rPr dirty="0" sz="1800" spc="5" b="1">
                <a:solidFill>
                  <a:srgbClr val="1F07C5"/>
                </a:solidFill>
                <a:latin typeface="Times New Roman"/>
                <a:cs typeface="Times New Roman"/>
              </a:rPr>
              <a:t>10 </a:t>
            </a:r>
            <a:r>
              <a:rPr dirty="0" sz="1800" spc="-5" b="1">
                <a:solidFill>
                  <a:srgbClr val="1F07C5"/>
                </a:solidFill>
                <a:latin typeface="Times New Roman"/>
                <a:cs typeface="Times New Roman"/>
              </a:rPr>
              <a:t>декабря </a:t>
            </a:r>
            <a:r>
              <a:rPr dirty="0" sz="1800" b="1">
                <a:solidFill>
                  <a:srgbClr val="1F07C5"/>
                </a:solidFill>
                <a:latin typeface="Times New Roman"/>
                <a:cs typeface="Times New Roman"/>
              </a:rPr>
              <a:t>1868 </a:t>
            </a:r>
            <a:r>
              <a:rPr dirty="0" sz="1800" spc="-20" b="1">
                <a:solidFill>
                  <a:srgbClr val="1F07C5"/>
                </a:solidFill>
                <a:latin typeface="Times New Roman"/>
                <a:cs typeface="Times New Roman"/>
              </a:rPr>
              <a:t>года</a:t>
            </a:r>
            <a:r>
              <a:rPr dirty="0" sz="1800" spc="-20">
                <a:solidFill>
                  <a:srgbClr val="1F07C5"/>
                </a:solidFill>
                <a:latin typeface="Times New Roman"/>
                <a:cs typeface="Times New Roman"/>
              </a:rPr>
              <a:t>. </a:t>
            </a:r>
            <a:r>
              <a:rPr dirty="0" sz="1800" spc="-25">
                <a:solidFill>
                  <a:srgbClr val="1F07C5"/>
                </a:solidFill>
                <a:latin typeface="Times New Roman"/>
                <a:cs typeface="Times New Roman"/>
              </a:rPr>
              <a:t>Управлялся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он 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вручную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и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имел две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семафорные стрелки (семафорные, </a:t>
            </a:r>
            <a:r>
              <a:rPr dirty="0" sz="1800" spc="-20">
                <a:solidFill>
                  <a:srgbClr val="1F07C5"/>
                </a:solidFill>
                <a:latin typeface="Times New Roman"/>
                <a:cs typeface="Times New Roman"/>
              </a:rPr>
              <a:t>потому </a:t>
            </a:r>
            <a:r>
              <a:rPr dirty="0" sz="1800" spc="-10">
                <a:solidFill>
                  <a:srgbClr val="1F07C5"/>
                </a:solidFill>
                <a:latin typeface="Times New Roman"/>
                <a:cs typeface="Times New Roman"/>
              </a:rPr>
              <a:t>что  создатель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светофора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- </a:t>
            </a:r>
            <a:r>
              <a:rPr dirty="0" sz="1800" spc="-15">
                <a:solidFill>
                  <a:srgbClr val="1F07C5"/>
                </a:solidFill>
                <a:latin typeface="Times New Roman"/>
                <a:cs typeface="Times New Roman"/>
              </a:rPr>
              <a:t>Джон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Пик Найти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-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был специалистом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в  </a:t>
            </a:r>
            <a:r>
              <a:rPr dirty="0" sz="1800" spc="-10">
                <a:solidFill>
                  <a:srgbClr val="1F07C5"/>
                </a:solidFill>
                <a:latin typeface="Times New Roman"/>
                <a:cs typeface="Times New Roman"/>
              </a:rPr>
              <a:t>железнодорожных</a:t>
            </a:r>
            <a:r>
              <a:rPr dirty="0" sz="1800" spc="-2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семафорах).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14" y="1075435"/>
            <a:ext cx="7783830" cy="3176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О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дорожной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безопасности и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правилах 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дорожного</a:t>
            </a:r>
            <a:r>
              <a:rPr dirty="0" sz="2400" spc="5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движения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520065" indent="-343535">
              <a:lnSpc>
                <a:spcPct val="100000"/>
              </a:lnSpc>
              <a:spcBef>
                <a:spcPts val="1525"/>
              </a:spcBef>
              <a:buAutoNum type="arabicPeriod"/>
              <a:tabLst>
                <a:tab pos="520065" algn="l"/>
                <a:tab pos="520700" algn="l"/>
              </a:tabLst>
            </a:pPr>
            <a:r>
              <a:rPr dirty="0" sz="1800" spc="-10">
                <a:solidFill>
                  <a:srgbClr val="1F07C5"/>
                </a:solidFill>
                <a:latin typeface="Times New Roman"/>
                <a:cs typeface="Times New Roman"/>
              </a:rPr>
              <a:t>Нуф-нуф.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Ему лучше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не </a:t>
            </a:r>
            <a:r>
              <a:rPr dirty="0" sz="1800" spc="-20">
                <a:solidFill>
                  <a:srgbClr val="1F07C5"/>
                </a:solidFill>
                <a:latin typeface="Times New Roman"/>
                <a:cs typeface="Times New Roman"/>
              </a:rPr>
              <a:t>начинать </a:t>
            </a:r>
            <a:r>
              <a:rPr dirty="0" sz="1800" spc="-25">
                <a:solidFill>
                  <a:srgbClr val="1F07C5"/>
                </a:solidFill>
                <a:latin typeface="Times New Roman"/>
                <a:cs typeface="Times New Roman"/>
              </a:rPr>
              <a:t>переход</a:t>
            </a:r>
            <a:r>
              <a:rPr dirty="0" sz="1800" spc="-5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проезжей</a:t>
            </a:r>
            <a:endParaRPr sz="1800">
              <a:latin typeface="Times New Roman"/>
              <a:cs typeface="Times New Roman"/>
            </a:endParaRPr>
          </a:p>
          <a:p>
            <a:pPr marL="520065" marR="1856739">
              <a:lnSpc>
                <a:spcPct val="100000"/>
              </a:lnSpc>
            </a:pP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части на мигающий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сигнал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светофора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– </a:t>
            </a:r>
            <a:r>
              <a:rPr dirty="0" sz="1800" spc="-10">
                <a:solidFill>
                  <a:srgbClr val="1F07C5"/>
                </a:solidFill>
                <a:latin typeface="Times New Roman"/>
                <a:cs typeface="Times New Roman"/>
              </a:rPr>
              <a:t>это показывает 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на </a:t>
            </a:r>
            <a:r>
              <a:rPr dirty="0" sz="1800" spc="-15">
                <a:solidFill>
                  <a:srgbClr val="1F07C5"/>
                </a:solidFill>
                <a:latin typeface="Times New Roman"/>
                <a:cs typeface="Times New Roman"/>
              </a:rPr>
              <a:t>его скорое </a:t>
            </a:r>
            <a:r>
              <a:rPr dirty="0" sz="1800" spc="-10">
                <a:solidFill>
                  <a:srgbClr val="1F07C5"/>
                </a:solidFill>
                <a:latin typeface="Times New Roman"/>
                <a:cs typeface="Times New Roman"/>
              </a:rPr>
              <a:t>переключение. </a:t>
            </a:r>
            <a:r>
              <a:rPr dirty="0" sz="1800" spc="-15">
                <a:solidFill>
                  <a:srgbClr val="1F07C5"/>
                </a:solidFill>
                <a:latin typeface="Times New Roman"/>
                <a:cs typeface="Times New Roman"/>
              </a:rPr>
              <a:t>Так </a:t>
            </a:r>
            <a:r>
              <a:rPr dirty="0" sz="1800" spc="-10">
                <a:solidFill>
                  <a:srgbClr val="1F07C5"/>
                </a:solidFill>
                <a:latin typeface="Times New Roman"/>
                <a:cs typeface="Times New Roman"/>
              </a:rPr>
              <a:t>можно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попасть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в  опасную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ситуацию.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Ему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нужно </a:t>
            </a:r>
            <a:r>
              <a:rPr dirty="0" sz="1800" spc="-15">
                <a:solidFill>
                  <a:srgbClr val="1F07C5"/>
                </a:solidFill>
                <a:latin typeface="Times New Roman"/>
                <a:cs typeface="Times New Roman"/>
              </a:rPr>
              <a:t>дождаться </a:t>
            </a:r>
            <a:r>
              <a:rPr dirty="0" sz="1800" spc="-10">
                <a:solidFill>
                  <a:srgbClr val="1F07C5"/>
                </a:solidFill>
                <a:latin typeface="Times New Roman"/>
                <a:cs typeface="Times New Roman"/>
              </a:rPr>
              <a:t>следующего  зеленого</a:t>
            </a:r>
            <a:r>
              <a:rPr dirty="0" sz="1800" spc="-1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сигнала.</a:t>
            </a:r>
            <a:endParaRPr sz="1800">
              <a:latin typeface="Times New Roman"/>
              <a:cs typeface="Times New Roman"/>
            </a:endParaRPr>
          </a:p>
          <a:p>
            <a:pPr marL="591185" indent="-342900">
              <a:lnSpc>
                <a:spcPct val="100000"/>
              </a:lnSpc>
              <a:spcBef>
                <a:spcPts val="135"/>
              </a:spcBef>
              <a:buAutoNum type="arabicPeriod" startAt="2"/>
              <a:tabLst>
                <a:tab pos="591185" algn="l"/>
                <a:tab pos="591820" algn="l"/>
              </a:tabLst>
            </a:pPr>
            <a:r>
              <a:rPr dirty="0" sz="1800" spc="-10">
                <a:solidFill>
                  <a:srgbClr val="1F07C5"/>
                </a:solidFill>
                <a:latin typeface="Times New Roman"/>
                <a:cs typeface="Times New Roman"/>
              </a:rPr>
              <a:t>Никто.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На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велосипеде разрешается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ездить</a:t>
            </a:r>
            <a:r>
              <a:rPr dirty="0" sz="1800" spc="-3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1F07C5"/>
                </a:solidFill>
                <a:latin typeface="Times New Roman"/>
                <a:cs typeface="Times New Roman"/>
              </a:rPr>
              <a:t>только</a:t>
            </a:r>
            <a:endParaRPr sz="1800">
              <a:latin typeface="Times New Roman"/>
              <a:cs typeface="Times New Roman"/>
            </a:endParaRPr>
          </a:p>
          <a:p>
            <a:pPr marL="591820" marR="1713864">
              <a:lnSpc>
                <a:spcPct val="100000"/>
              </a:lnSpc>
              <a:spcBef>
                <a:spcPts val="5"/>
              </a:spcBef>
            </a:pPr>
            <a:r>
              <a:rPr dirty="0" sz="1800" spc="-40">
                <a:solidFill>
                  <a:srgbClr val="1F07C5"/>
                </a:solidFill>
                <a:latin typeface="Times New Roman"/>
                <a:cs typeface="Times New Roman"/>
              </a:rPr>
              <a:t>одному.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Багажник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служит для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перевозки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багажа. А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рама  </a:t>
            </a:r>
            <a:r>
              <a:rPr dirty="0" sz="1800">
                <a:solidFill>
                  <a:srgbClr val="1F07C5"/>
                </a:solidFill>
                <a:latin typeface="Times New Roman"/>
                <a:cs typeface="Times New Roman"/>
              </a:rPr>
              <a:t>для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крепления </a:t>
            </a:r>
            <a:r>
              <a:rPr dirty="0" sz="1800" spc="5">
                <a:solidFill>
                  <a:srgbClr val="1F07C5"/>
                </a:solidFill>
                <a:latin typeface="Times New Roman"/>
                <a:cs typeface="Times New Roman"/>
              </a:rPr>
              <a:t>основных</a:t>
            </a:r>
            <a:r>
              <a:rPr dirty="0" sz="1800" spc="-1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1F07C5"/>
                </a:solidFill>
                <a:latin typeface="Times New Roman"/>
                <a:cs typeface="Times New Roman"/>
              </a:rPr>
              <a:t>частей.)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14" y="1078484"/>
            <a:ext cx="8072120" cy="236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дорожной 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безопасности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правилах 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дорожного 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движения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разных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странах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400">
                <a:solidFill>
                  <a:srgbClr val="C0504D"/>
                </a:solidFill>
                <a:latin typeface="Times New Roman"/>
                <a:cs typeface="Times New Roman"/>
              </a:rPr>
              <a:t>В </a:t>
            </a:r>
            <a:r>
              <a:rPr dirty="0" sz="2400" spc="-35">
                <a:solidFill>
                  <a:srgbClr val="C0504D"/>
                </a:solidFill>
                <a:latin typeface="Times New Roman"/>
                <a:cs typeface="Times New Roman"/>
              </a:rPr>
              <a:t>какой </a:t>
            </a:r>
            <a:r>
              <a:rPr dirty="0" sz="2400">
                <a:solidFill>
                  <a:srgbClr val="C0504D"/>
                </a:solidFill>
                <a:latin typeface="Times New Roman"/>
                <a:cs typeface="Times New Roman"/>
              </a:rPr>
              <a:t>стране до 24 </a:t>
            </a:r>
            <a:r>
              <a:rPr dirty="0" sz="2400" spc="-5">
                <a:solidFill>
                  <a:srgbClr val="C0504D"/>
                </a:solidFill>
                <a:latin typeface="Times New Roman"/>
                <a:cs typeface="Times New Roman"/>
              </a:rPr>
              <a:t>июня </a:t>
            </a:r>
            <a:r>
              <a:rPr dirty="0" sz="2400">
                <a:solidFill>
                  <a:srgbClr val="C0504D"/>
                </a:solidFill>
                <a:latin typeface="Times New Roman"/>
                <a:cs typeface="Times New Roman"/>
              </a:rPr>
              <a:t>2018 </a:t>
            </a:r>
            <a:r>
              <a:rPr dirty="0" sz="2400" spc="-140">
                <a:solidFill>
                  <a:srgbClr val="C0504D"/>
                </a:solidFill>
                <a:latin typeface="Times New Roman"/>
                <a:cs typeface="Times New Roman"/>
              </a:rPr>
              <a:t>г. </a:t>
            </a:r>
            <a:r>
              <a:rPr dirty="0" sz="2400" spc="-5">
                <a:solidFill>
                  <a:srgbClr val="C0504D"/>
                </a:solidFill>
                <a:latin typeface="Times New Roman"/>
                <a:cs typeface="Times New Roman"/>
              </a:rPr>
              <a:t>женщинам </a:t>
            </a:r>
            <a:r>
              <a:rPr dirty="0" sz="2400">
                <a:solidFill>
                  <a:srgbClr val="C0504D"/>
                </a:solidFill>
                <a:latin typeface="Times New Roman"/>
                <a:cs typeface="Times New Roman"/>
              </a:rPr>
              <a:t>было </a:t>
            </a:r>
            <a:r>
              <a:rPr dirty="0" sz="2400" spc="-5">
                <a:solidFill>
                  <a:srgbClr val="C0504D"/>
                </a:solidFill>
                <a:latin typeface="Times New Roman"/>
                <a:cs typeface="Times New Roman"/>
              </a:rPr>
              <a:t>строго  </a:t>
            </a:r>
            <a:r>
              <a:rPr dirty="0" sz="2400" spc="-10">
                <a:solidFill>
                  <a:srgbClr val="C0504D"/>
                </a:solidFill>
                <a:latin typeface="Times New Roman"/>
                <a:cs typeface="Times New Roman"/>
              </a:rPr>
              <a:t>запрещено </a:t>
            </a:r>
            <a:r>
              <a:rPr dirty="0" sz="2400" spc="-5">
                <a:solidFill>
                  <a:srgbClr val="C0504D"/>
                </a:solidFill>
                <a:latin typeface="Times New Roman"/>
                <a:cs typeface="Times New Roman"/>
              </a:rPr>
              <a:t>не </a:t>
            </a:r>
            <a:r>
              <a:rPr dirty="0" sz="2400" spc="-35">
                <a:solidFill>
                  <a:srgbClr val="C0504D"/>
                </a:solidFill>
                <a:latin typeface="Times New Roman"/>
                <a:cs typeface="Times New Roman"/>
              </a:rPr>
              <a:t>только </a:t>
            </a:r>
            <a:r>
              <a:rPr dirty="0" sz="2400" spc="-15">
                <a:solidFill>
                  <a:srgbClr val="C0504D"/>
                </a:solidFill>
                <a:latin typeface="Times New Roman"/>
                <a:cs typeface="Times New Roman"/>
              </a:rPr>
              <a:t>водить автомобиль, </a:t>
            </a:r>
            <a:r>
              <a:rPr dirty="0" sz="2400" spc="-5">
                <a:solidFill>
                  <a:srgbClr val="C0504D"/>
                </a:solidFill>
                <a:latin typeface="Times New Roman"/>
                <a:cs typeface="Times New Roman"/>
              </a:rPr>
              <a:t>но </a:t>
            </a:r>
            <a:r>
              <a:rPr dirty="0" sz="2400" spc="-10">
                <a:solidFill>
                  <a:srgbClr val="C0504D"/>
                </a:solidFill>
                <a:latin typeface="Times New Roman"/>
                <a:cs typeface="Times New Roman"/>
              </a:rPr>
              <a:t>даже </a:t>
            </a:r>
            <a:r>
              <a:rPr dirty="0" sz="2400" spc="-5">
                <a:solidFill>
                  <a:srgbClr val="C0504D"/>
                </a:solidFill>
                <a:latin typeface="Times New Roman"/>
                <a:cs typeface="Times New Roman"/>
              </a:rPr>
              <a:t>ездить на  </a:t>
            </a:r>
            <a:r>
              <a:rPr dirty="0" sz="2400">
                <a:solidFill>
                  <a:srgbClr val="C0504D"/>
                </a:solidFill>
                <a:latin typeface="Times New Roman"/>
                <a:cs typeface="Times New Roman"/>
              </a:rPr>
              <a:t>велосипеде: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14" y="4370958"/>
            <a:ext cx="3277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dirty="0" sz="2400" spc="-150">
                <a:solidFill>
                  <a:srgbClr val="1F07C5"/>
                </a:solidFill>
                <a:latin typeface="Arial"/>
                <a:cs typeface="Arial"/>
              </a:rPr>
              <a:t>Г.	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Саудовская</a:t>
            </a:r>
            <a:r>
              <a:rPr dirty="0" sz="2400" spc="-7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Аравия.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1664" y="3697223"/>
            <a:ext cx="3531108" cy="1703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14" y="1078484"/>
            <a:ext cx="8072755" cy="236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дорожной 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безопасности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правилах 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дорожного 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движения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разных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странах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dirty="0" sz="2400" spc="-35">
                <a:solidFill>
                  <a:srgbClr val="C00000"/>
                </a:solidFill>
                <a:latin typeface="Times New Roman"/>
                <a:cs typeface="Times New Roman"/>
              </a:rPr>
              <a:t>какой 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стране </a:t>
            </a:r>
            <a:r>
              <a:rPr dirty="0" sz="2400" spc="-30">
                <a:solidFill>
                  <a:srgbClr val="C00000"/>
                </a:solidFill>
                <a:latin typeface="Times New Roman"/>
                <a:cs typeface="Times New Roman"/>
              </a:rPr>
              <a:t>необходимо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иметь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водительские права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на 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управление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ослом? В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них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должна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быть 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как 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фотография  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хозяина, 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так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фотография самого</a:t>
            </a:r>
            <a:r>
              <a:rPr dirty="0" sz="2400" spc="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10">
                <a:solidFill>
                  <a:srgbClr val="C00000"/>
                </a:solidFill>
                <a:latin typeface="Times New Roman"/>
                <a:cs typeface="Times New Roman"/>
              </a:rPr>
              <a:t>осла: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14" y="4370958"/>
            <a:ext cx="1762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8630" algn="l"/>
              </a:tabLst>
            </a:pP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В.	</a:t>
            </a:r>
            <a:r>
              <a:rPr dirty="0" sz="2400" spc="30">
                <a:solidFill>
                  <a:srgbClr val="1F07C5"/>
                </a:solidFill>
                <a:latin typeface="Arial"/>
                <a:cs typeface="Arial"/>
              </a:rPr>
              <a:t>М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е</a:t>
            </a:r>
            <a:r>
              <a:rPr dirty="0" sz="2400" spc="20">
                <a:solidFill>
                  <a:srgbClr val="1F07C5"/>
                </a:solidFill>
                <a:latin typeface="Arial"/>
                <a:cs typeface="Arial"/>
              </a:rPr>
              <a:t>к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си</a:t>
            </a:r>
            <a:r>
              <a:rPr dirty="0" sz="2400" spc="50">
                <a:solidFill>
                  <a:srgbClr val="1F07C5"/>
                </a:solidFill>
                <a:latin typeface="Arial"/>
                <a:cs typeface="Arial"/>
              </a:rPr>
              <a:t>к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а.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0552" y="3896867"/>
            <a:ext cx="2735579" cy="2052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0370"/>
            <a:ext cx="58686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C00000"/>
                </a:solidFill>
              </a:rPr>
              <a:t>Второй </a:t>
            </a:r>
            <a:r>
              <a:rPr dirty="0" sz="3600">
                <a:solidFill>
                  <a:srgbClr val="C00000"/>
                </a:solidFill>
              </a:rPr>
              <a:t>раунд:</a:t>
            </a:r>
            <a:r>
              <a:rPr dirty="0" sz="3600" spc="-90">
                <a:solidFill>
                  <a:srgbClr val="C00000"/>
                </a:solidFill>
              </a:rPr>
              <a:t> </a:t>
            </a:r>
            <a:r>
              <a:rPr dirty="0" sz="3600" spc="-5">
                <a:solidFill>
                  <a:srgbClr val="C00000"/>
                </a:solidFill>
              </a:rPr>
              <a:t>держим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443471" y="548640"/>
            <a:ext cx="1909572" cy="190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813561"/>
            <a:ext cx="7247890" cy="3203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  <a:latin typeface="Arial Black"/>
                <a:cs typeface="Arial Black"/>
              </a:rPr>
              <a:t>скорость</a:t>
            </a:r>
            <a:endParaRPr sz="3600">
              <a:latin typeface="Arial Black"/>
              <a:cs typeface="Arial Black"/>
            </a:endParaRPr>
          </a:p>
          <a:p>
            <a:pPr marL="509905" indent="-343535">
              <a:lnSpc>
                <a:spcPct val="100000"/>
              </a:lnSpc>
              <a:spcBef>
                <a:spcPts val="3800"/>
              </a:spcBef>
              <a:buChar char="•"/>
              <a:tabLst>
                <a:tab pos="509905" algn="l"/>
                <a:tab pos="510540" algn="l"/>
              </a:tabLst>
            </a:pPr>
            <a:r>
              <a:rPr dirty="0" sz="3200">
                <a:solidFill>
                  <a:srgbClr val="1F07C5"/>
                </a:solidFill>
                <a:latin typeface="Arial"/>
                <a:cs typeface="Arial"/>
              </a:rPr>
              <a:t>5</a:t>
            </a:r>
            <a:r>
              <a:rPr dirty="0" sz="3200" spc="-5">
                <a:solidFill>
                  <a:srgbClr val="1F07C5"/>
                </a:solidFill>
                <a:latin typeface="Arial"/>
                <a:cs typeface="Arial"/>
              </a:rPr>
              <a:t> вопросов.</a:t>
            </a:r>
            <a:endParaRPr sz="3200">
              <a:latin typeface="Arial"/>
              <a:cs typeface="Arial"/>
            </a:endParaRPr>
          </a:p>
          <a:p>
            <a:pPr marL="509905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509905" algn="l"/>
                <a:tab pos="510540" algn="l"/>
              </a:tabLst>
            </a:pPr>
            <a:r>
              <a:rPr dirty="0" sz="3200" spc="-5">
                <a:solidFill>
                  <a:srgbClr val="1F07C5"/>
                </a:solidFill>
                <a:latin typeface="Arial"/>
                <a:cs typeface="Arial"/>
              </a:rPr>
              <a:t>Правильный </a:t>
            </a:r>
            <a:r>
              <a:rPr dirty="0" sz="3200" spc="-45">
                <a:solidFill>
                  <a:srgbClr val="1F07C5"/>
                </a:solidFill>
                <a:latin typeface="Arial"/>
                <a:cs typeface="Arial"/>
              </a:rPr>
              <a:t>ответ </a:t>
            </a:r>
            <a:r>
              <a:rPr dirty="0" sz="3200">
                <a:solidFill>
                  <a:srgbClr val="1F07C5"/>
                </a:solidFill>
                <a:latin typeface="Arial"/>
                <a:cs typeface="Arial"/>
              </a:rPr>
              <a:t>– 2</a:t>
            </a:r>
            <a:r>
              <a:rPr dirty="0" sz="3200" spc="-1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1F07C5"/>
                </a:solidFill>
                <a:latin typeface="Arial"/>
                <a:cs typeface="Arial"/>
              </a:rPr>
              <a:t>балла.</a:t>
            </a:r>
            <a:endParaRPr sz="3200">
              <a:latin typeface="Arial"/>
              <a:cs typeface="Arial"/>
            </a:endParaRPr>
          </a:p>
          <a:p>
            <a:pPr marL="509905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509905" algn="l"/>
                <a:tab pos="510540" algn="l"/>
              </a:tabLst>
            </a:pPr>
            <a:r>
              <a:rPr dirty="0" sz="3200" spc="-5">
                <a:solidFill>
                  <a:srgbClr val="1F07C5"/>
                </a:solidFill>
                <a:latin typeface="Arial"/>
                <a:cs typeface="Arial"/>
              </a:rPr>
              <a:t>Время </a:t>
            </a:r>
            <a:r>
              <a:rPr dirty="0" sz="3200" spc="-10">
                <a:solidFill>
                  <a:srgbClr val="1F07C5"/>
                </a:solidFill>
                <a:latin typeface="Arial"/>
                <a:cs typeface="Arial"/>
              </a:rPr>
              <a:t>на </a:t>
            </a:r>
            <a:r>
              <a:rPr dirty="0" sz="3200">
                <a:solidFill>
                  <a:srgbClr val="1F07C5"/>
                </a:solidFill>
                <a:latin typeface="Arial"/>
                <a:cs typeface="Arial"/>
              </a:rPr>
              <a:t>обсуждение </a:t>
            </a:r>
            <a:r>
              <a:rPr dirty="0" sz="3200" spc="-10">
                <a:solidFill>
                  <a:srgbClr val="1F07C5"/>
                </a:solidFill>
                <a:latin typeface="Arial"/>
                <a:cs typeface="Arial"/>
              </a:rPr>
              <a:t>вопроса </a:t>
            </a:r>
            <a:r>
              <a:rPr dirty="0" sz="3200">
                <a:solidFill>
                  <a:srgbClr val="1F07C5"/>
                </a:solidFill>
                <a:latin typeface="Arial"/>
                <a:cs typeface="Arial"/>
              </a:rPr>
              <a:t>–</a:t>
            </a:r>
            <a:r>
              <a:rPr dirty="0" sz="3200" spc="-85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1F07C5"/>
                </a:solidFill>
                <a:latin typeface="Arial"/>
                <a:cs typeface="Arial"/>
              </a:rPr>
              <a:t>45</a:t>
            </a:r>
            <a:endParaRPr sz="3200">
              <a:latin typeface="Arial"/>
              <a:cs typeface="Arial"/>
            </a:endParaRPr>
          </a:p>
          <a:p>
            <a:pPr marL="509905">
              <a:lnSpc>
                <a:spcPct val="100000"/>
              </a:lnSpc>
            </a:pPr>
            <a:r>
              <a:rPr dirty="0" sz="3200" spc="5">
                <a:solidFill>
                  <a:srgbClr val="1F07C5"/>
                </a:solidFill>
                <a:latin typeface="Arial"/>
                <a:cs typeface="Arial"/>
              </a:rPr>
              <a:t>секунд.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14" y="1078484"/>
            <a:ext cx="8074025" cy="1635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правилах 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дорожного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движения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для </a:t>
            </a:r>
            <a:r>
              <a:rPr dirty="0" sz="2400" spc="-25">
                <a:solidFill>
                  <a:srgbClr val="C00000"/>
                </a:solidFill>
                <a:latin typeface="Arial"/>
                <a:cs typeface="Arial"/>
              </a:rPr>
              <a:t>родителей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C00000"/>
                </a:solidFill>
                <a:latin typeface="Arial"/>
                <a:cs typeface="Arial"/>
              </a:rPr>
              <a:t>РФ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97865" algn="l"/>
                <a:tab pos="1760220" algn="l"/>
                <a:tab pos="3589654" algn="l"/>
                <a:tab pos="4621530" algn="l"/>
                <a:tab pos="5333365" algn="l"/>
                <a:tab pos="6734175" algn="l"/>
                <a:tab pos="7898130" algn="l"/>
              </a:tabLst>
            </a:pPr>
            <a:r>
              <a:rPr dirty="0" sz="2400" spc="-160">
                <a:solidFill>
                  <a:srgbClr val="1F07C5"/>
                </a:solidFill>
                <a:latin typeface="Arial"/>
                <a:cs typeface="Arial"/>
              </a:rPr>
              <a:t>Г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д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е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самое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	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б</a:t>
            </a:r>
            <a:r>
              <a:rPr dirty="0" sz="2400" spc="-55">
                <a:solidFill>
                  <a:srgbClr val="1F07C5"/>
                </a:solidFill>
                <a:latin typeface="Arial"/>
                <a:cs typeface="Arial"/>
              </a:rPr>
              <a:t>е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з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опасно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е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мес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т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о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	</a:t>
            </a:r>
            <a:r>
              <a:rPr dirty="0" sz="2400" spc="-15">
                <a:solidFill>
                  <a:srgbClr val="1F07C5"/>
                </a:solidFill>
                <a:latin typeface="Arial"/>
                <a:cs typeface="Arial"/>
              </a:rPr>
              <a:t>д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л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я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	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д</a:t>
            </a:r>
            <a:r>
              <a:rPr dirty="0" sz="2400" spc="-90">
                <a:solidFill>
                  <a:srgbClr val="1F07C5"/>
                </a:solidFill>
                <a:latin typeface="Arial"/>
                <a:cs typeface="Arial"/>
              </a:rPr>
              <a:t>е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т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с</a:t>
            </a:r>
            <a:r>
              <a:rPr dirty="0" sz="2400" spc="20">
                <a:solidFill>
                  <a:srgbClr val="1F07C5"/>
                </a:solidFill>
                <a:latin typeface="Arial"/>
                <a:cs typeface="Arial"/>
              </a:rPr>
              <a:t>к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о</a:t>
            </a:r>
            <a:r>
              <a:rPr dirty="0" sz="2400" spc="-55">
                <a:solidFill>
                  <a:srgbClr val="1F07C5"/>
                </a:solidFill>
                <a:latin typeface="Arial"/>
                <a:cs typeface="Arial"/>
              </a:rPr>
              <a:t>г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о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кресла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в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машине?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Почему?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0011" y="2985516"/>
            <a:ext cx="5967984" cy="2828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59131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 </a:t>
            </a:r>
            <a:r>
              <a:rPr dirty="0" spc="-5"/>
              <a:t>2.</a:t>
            </a:r>
            <a:r>
              <a:rPr dirty="0"/>
              <a:t> </a:t>
            </a:r>
            <a:r>
              <a:rPr dirty="0" spc="-5"/>
              <a:t>ВИДЕОВОПРОС.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066291"/>
            <a:ext cx="7034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Carlito"/>
                <a:cs typeface="Carlito"/>
              </a:rPr>
              <a:t>О </a:t>
            </a:r>
            <a:r>
              <a:rPr dirty="0" sz="2400" spc="-5">
                <a:solidFill>
                  <a:srgbClr val="C00000"/>
                </a:solidFill>
                <a:latin typeface="Carlito"/>
                <a:cs typeface="Carlito"/>
              </a:rPr>
              <a:t>правилах </a:t>
            </a:r>
            <a:r>
              <a:rPr dirty="0" sz="2400" spc="-15">
                <a:solidFill>
                  <a:srgbClr val="C00000"/>
                </a:solidFill>
                <a:latin typeface="Carlito"/>
                <a:cs typeface="Carlito"/>
              </a:rPr>
              <a:t>дорожного </a:t>
            </a:r>
            <a:r>
              <a:rPr dirty="0" sz="2400" spc="-5">
                <a:solidFill>
                  <a:srgbClr val="C00000"/>
                </a:solidFill>
                <a:latin typeface="Carlito"/>
                <a:cs typeface="Carlito"/>
              </a:rPr>
              <a:t>движения для </a:t>
            </a:r>
            <a:r>
              <a:rPr dirty="0" sz="2400" spc="-20">
                <a:solidFill>
                  <a:srgbClr val="C00000"/>
                </a:solidFill>
                <a:latin typeface="Carlito"/>
                <a:cs typeface="Carlito"/>
              </a:rPr>
              <a:t>родителей </a:t>
            </a:r>
            <a:r>
              <a:rPr dirty="0" sz="240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dirty="0" sz="2400" spc="-5">
                <a:solidFill>
                  <a:srgbClr val="C00000"/>
                </a:solidFill>
                <a:latin typeface="Carlito"/>
                <a:cs typeface="Carlito"/>
              </a:rPr>
              <a:t>РФ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879" y="2300986"/>
            <a:ext cx="799782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solidFill>
                  <a:srgbClr val="C00000"/>
                </a:solidFill>
                <a:latin typeface="Carlito"/>
                <a:cs typeface="Carlito"/>
              </a:rPr>
              <a:t>ВСТАВИТЬ </a:t>
            </a:r>
            <a:r>
              <a:rPr dirty="0" sz="2000" spc="-5">
                <a:solidFill>
                  <a:srgbClr val="C00000"/>
                </a:solidFill>
                <a:latin typeface="Carlito"/>
                <a:cs typeface="Carlito"/>
              </a:rPr>
              <a:t>ВИДЕО </a:t>
            </a:r>
            <a:r>
              <a:rPr dirty="0" sz="2000">
                <a:solidFill>
                  <a:srgbClr val="C00000"/>
                </a:solidFill>
                <a:latin typeface="Carlito"/>
                <a:cs typeface="Carlito"/>
              </a:rPr>
              <a:t>ВОПРОСА С АННОЙ про штраф за </a:t>
            </a:r>
            <a:r>
              <a:rPr dirty="0" sz="2000" spc="-5">
                <a:solidFill>
                  <a:srgbClr val="C00000"/>
                </a:solidFill>
                <a:latin typeface="Carlito"/>
                <a:cs typeface="Carlito"/>
              </a:rPr>
              <a:t>оставление ребенка</a:t>
            </a:r>
            <a:r>
              <a:rPr dirty="0" sz="2000" spc="-75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C00000"/>
                </a:solidFill>
                <a:latin typeface="Carlito"/>
                <a:cs typeface="Carlito"/>
              </a:rPr>
              <a:t>в</a:t>
            </a:r>
            <a:endParaRPr sz="2000">
              <a:latin typeface="Carlito"/>
              <a:cs typeface="Carlito"/>
            </a:endParaRPr>
          </a:p>
          <a:p>
            <a:pPr algn="ctr" marL="341630">
              <a:lnSpc>
                <a:spcPct val="100000"/>
              </a:lnSpc>
            </a:pPr>
            <a:r>
              <a:rPr dirty="0" sz="2000" spc="-5">
                <a:solidFill>
                  <a:srgbClr val="C00000"/>
                </a:solidFill>
                <a:latin typeface="Carlito"/>
                <a:cs typeface="Carlito"/>
              </a:rPr>
              <a:t>машине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756" y="1082039"/>
            <a:ext cx="8496300" cy="4985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59131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 </a:t>
            </a:r>
            <a:r>
              <a:rPr dirty="0" spc="-5"/>
              <a:t>3.</a:t>
            </a:r>
            <a:r>
              <a:rPr dirty="0"/>
              <a:t> </a:t>
            </a:r>
            <a:r>
              <a:rPr dirty="0" spc="-5"/>
              <a:t>ВИДЕОВОПРОС.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14" y="1642363"/>
            <a:ext cx="8073390" cy="970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20725" algn="l"/>
                <a:tab pos="2850515" algn="l"/>
                <a:tab pos="5188585" algn="l"/>
                <a:tab pos="7386320" algn="l"/>
              </a:tabLst>
            </a:pP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прави</a:t>
            </a:r>
            <a:r>
              <a:rPr dirty="0" sz="3100" spc="10">
                <a:solidFill>
                  <a:srgbClr val="C00000"/>
                </a:solidFill>
                <a:latin typeface="Arial"/>
                <a:cs typeface="Arial"/>
              </a:rPr>
              <a:t>л</a:t>
            </a:r>
            <a:r>
              <a:rPr dirty="0" sz="3100" spc="-1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х</a:t>
            </a:r>
            <a:r>
              <a:rPr dirty="0" sz="31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3100" spc="-1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dirty="0" sz="310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3100" spc="-1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dirty="0" sz="3100" spc="-55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3100" spc="5">
                <a:solidFill>
                  <a:srgbClr val="C00000"/>
                </a:solidFill>
                <a:latin typeface="Arial"/>
                <a:cs typeface="Arial"/>
              </a:rPr>
              <a:t>ж</a:t>
            </a:r>
            <a:r>
              <a:rPr dirty="0" sz="3100" spc="-10">
                <a:solidFill>
                  <a:srgbClr val="C00000"/>
                </a:solidFill>
                <a:latin typeface="Arial"/>
                <a:cs typeface="Arial"/>
              </a:rPr>
              <a:t>но</a:t>
            </a:r>
            <a:r>
              <a:rPr dirty="0" sz="3100" spc="-70">
                <a:solidFill>
                  <a:srgbClr val="C00000"/>
                </a:solidFill>
                <a:latin typeface="Arial"/>
                <a:cs typeface="Arial"/>
              </a:rPr>
              <a:t>г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31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3100" spc="-1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dirty="0" sz="3100" spc="5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иже</a:t>
            </a:r>
            <a:r>
              <a:rPr dirty="0" sz="3100" spc="5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ия</a:t>
            </a:r>
            <a:r>
              <a:rPr dirty="0" sz="31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3100">
                <a:solidFill>
                  <a:srgbClr val="C00000"/>
                </a:solidFill>
                <a:latin typeface="Arial"/>
                <a:cs typeface="Arial"/>
              </a:rPr>
              <a:t>для  </a:t>
            </a:r>
            <a:r>
              <a:rPr dirty="0" sz="3100" spc="-35">
                <a:solidFill>
                  <a:srgbClr val="C00000"/>
                </a:solidFill>
                <a:latin typeface="Arial"/>
                <a:cs typeface="Arial"/>
              </a:rPr>
              <a:t>родителей 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3100" spc="11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100" spc="-45">
                <a:solidFill>
                  <a:srgbClr val="C00000"/>
                </a:solidFill>
                <a:latin typeface="Arial"/>
                <a:cs typeface="Arial"/>
              </a:rPr>
              <a:t>РФ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14" y="4471542"/>
            <a:ext cx="802385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>
                <a:solidFill>
                  <a:srgbClr val="C00000"/>
                </a:solidFill>
                <a:latin typeface="Arial"/>
                <a:cs typeface="Arial"/>
              </a:rPr>
              <a:t>ВСТАВИТЬ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ВИДЕО </a:t>
            </a:r>
            <a:r>
              <a:rPr dirty="0" sz="2400" spc="-30">
                <a:solidFill>
                  <a:srgbClr val="C00000"/>
                </a:solidFill>
                <a:latin typeface="Arial"/>
                <a:cs typeface="Arial"/>
              </a:rPr>
              <a:t>ВОПРОСА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С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АННОЙ про</a:t>
            </a:r>
            <a:r>
              <a:rPr dirty="0" sz="2400" spc="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каршеринг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088" y="1082040"/>
            <a:ext cx="8497823" cy="4794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078484"/>
            <a:ext cx="8070215" cy="163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правилах 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дорожного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движения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для </a:t>
            </a:r>
            <a:r>
              <a:rPr dirty="0" sz="2400" spc="-25">
                <a:solidFill>
                  <a:srgbClr val="C00000"/>
                </a:solidFill>
                <a:latin typeface="Arial"/>
                <a:cs typeface="Arial"/>
              </a:rPr>
              <a:t>родителей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2400" spc="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C00000"/>
                </a:solidFill>
                <a:latin typeface="Arial"/>
                <a:cs typeface="Arial"/>
              </a:rPr>
              <a:t>РФ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В</a:t>
            </a:r>
            <a:r>
              <a:rPr dirty="0" sz="2400" spc="22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1F07C5"/>
                </a:solidFill>
                <a:latin typeface="Times New Roman"/>
                <a:cs typeface="Times New Roman"/>
              </a:rPr>
              <a:t>вашей</a:t>
            </a:r>
            <a:r>
              <a:rPr dirty="0" sz="2400" spc="21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5">
                <a:solidFill>
                  <a:srgbClr val="1F07C5"/>
                </a:solidFill>
                <a:latin typeface="Times New Roman"/>
                <a:cs typeface="Times New Roman"/>
              </a:rPr>
              <a:t>семье</a:t>
            </a:r>
            <a:r>
              <a:rPr dirty="0" sz="2400" spc="21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двое</a:t>
            </a:r>
            <a:r>
              <a:rPr dirty="0" sz="2400" spc="21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детей,</a:t>
            </a:r>
            <a:r>
              <a:rPr dirty="0" sz="2400" spc="22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10">
                <a:solidFill>
                  <a:srgbClr val="1F07C5"/>
                </a:solidFill>
                <a:latin typeface="Times New Roman"/>
                <a:cs typeface="Times New Roman"/>
              </a:rPr>
              <a:t>шести</a:t>
            </a:r>
            <a:r>
              <a:rPr dirty="0" sz="2400" spc="21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и</a:t>
            </a:r>
            <a:r>
              <a:rPr dirty="0" sz="2400" spc="22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5">
                <a:solidFill>
                  <a:srgbClr val="1F07C5"/>
                </a:solidFill>
                <a:latin typeface="Times New Roman"/>
                <a:cs typeface="Times New Roman"/>
              </a:rPr>
              <a:t>восьми</a:t>
            </a:r>
            <a:r>
              <a:rPr dirty="0" sz="2400" spc="22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-50">
                <a:solidFill>
                  <a:srgbClr val="1F07C5"/>
                </a:solidFill>
                <a:latin typeface="Times New Roman"/>
                <a:cs typeface="Times New Roman"/>
              </a:rPr>
              <a:t>лет.</a:t>
            </a:r>
            <a:r>
              <a:rPr dirty="0" sz="2400" spc="22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-50">
                <a:solidFill>
                  <a:srgbClr val="1F07C5"/>
                </a:solidFill>
                <a:latin typeface="Times New Roman"/>
                <a:cs typeface="Times New Roman"/>
              </a:rPr>
              <a:t>Кого</a:t>
            </a:r>
            <a:r>
              <a:rPr dirty="0" sz="2400" spc="22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из</a:t>
            </a:r>
            <a:r>
              <a:rPr dirty="0" sz="2400" spc="22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них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1F07C5"/>
                </a:solidFill>
                <a:latin typeface="Times New Roman"/>
                <a:cs typeface="Times New Roman"/>
              </a:rPr>
              <a:t>можно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перевозить на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велосипеде и</a:t>
            </a:r>
            <a:r>
              <a:rPr dirty="0" sz="2400" spc="3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1F07C5"/>
                </a:solidFill>
                <a:latin typeface="Times New Roman"/>
                <a:cs typeface="Times New Roman"/>
              </a:rPr>
              <a:t>как?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3388" y="3140964"/>
            <a:ext cx="3718560" cy="246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20370"/>
            <a:ext cx="57931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</a:rPr>
              <a:t>Первый </a:t>
            </a:r>
            <a:r>
              <a:rPr dirty="0" sz="3600" spc="-5">
                <a:solidFill>
                  <a:srgbClr val="C00000"/>
                </a:solidFill>
              </a:rPr>
              <a:t>раунд:</a:t>
            </a:r>
            <a:r>
              <a:rPr dirty="0" sz="3600" spc="-85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разгон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443471" y="548640"/>
            <a:ext cx="1909572" cy="190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0473" y="1747113"/>
            <a:ext cx="7660005" cy="275780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1F07C5"/>
                </a:solidFill>
                <a:latin typeface="Arial"/>
                <a:cs typeface="Arial"/>
              </a:rPr>
              <a:t>5</a:t>
            </a:r>
            <a:r>
              <a:rPr dirty="0" sz="3200" spc="-5">
                <a:solidFill>
                  <a:srgbClr val="1F07C5"/>
                </a:solidFill>
                <a:latin typeface="Arial"/>
                <a:cs typeface="Arial"/>
              </a:rPr>
              <a:t> вопросов.</a:t>
            </a:r>
            <a:endParaRPr sz="3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1F07C5"/>
                </a:solidFill>
                <a:latin typeface="Arial"/>
                <a:cs typeface="Arial"/>
              </a:rPr>
              <a:t>Правильный </a:t>
            </a:r>
            <a:r>
              <a:rPr dirty="0" sz="3200" spc="-45">
                <a:solidFill>
                  <a:srgbClr val="1F07C5"/>
                </a:solidFill>
                <a:latin typeface="Arial"/>
                <a:cs typeface="Arial"/>
              </a:rPr>
              <a:t>ответ </a:t>
            </a:r>
            <a:r>
              <a:rPr dirty="0" sz="3200">
                <a:solidFill>
                  <a:srgbClr val="1F07C5"/>
                </a:solidFill>
                <a:latin typeface="Arial"/>
                <a:cs typeface="Arial"/>
              </a:rPr>
              <a:t>– 1 </a:t>
            </a:r>
            <a:r>
              <a:rPr dirty="0" sz="3200" spc="-25">
                <a:solidFill>
                  <a:srgbClr val="1F07C5"/>
                </a:solidFill>
                <a:latin typeface="Arial"/>
                <a:cs typeface="Arial"/>
              </a:rPr>
              <a:t>балл </a:t>
            </a:r>
            <a:r>
              <a:rPr dirty="0" sz="3200" spc="-5">
                <a:solidFill>
                  <a:srgbClr val="1F07C5"/>
                </a:solidFill>
                <a:latin typeface="Arial"/>
                <a:cs typeface="Arial"/>
              </a:rPr>
              <a:t>за </a:t>
            </a:r>
            <a:r>
              <a:rPr dirty="0" sz="3200" spc="5">
                <a:solidFill>
                  <a:srgbClr val="1F07C5"/>
                </a:solidFill>
                <a:latin typeface="Arial"/>
                <a:cs typeface="Arial"/>
              </a:rPr>
              <a:t>каждый  </a:t>
            </a:r>
            <a:r>
              <a:rPr dirty="0" sz="3200" spc="-10">
                <a:solidFill>
                  <a:srgbClr val="1F07C5"/>
                </a:solidFill>
                <a:latin typeface="Arial"/>
                <a:cs typeface="Arial"/>
              </a:rPr>
              <a:t>вопрос.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1F07C5"/>
                </a:solidFill>
                <a:latin typeface="Arial"/>
                <a:cs typeface="Arial"/>
              </a:rPr>
              <a:t>Время </a:t>
            </a:r>
            <a:r>
              <a:rPr dirty="0" sz="3200" spc="-10">
                <a:solidFill>
                  <a:srgbClr val="1F07C5"/>
                </a:solidFill>
                <a:latin typeface="Arial"/>
                <a:cs typeface="Arial"/>
              </a:rPr>
              <a:t>на </a:t>
            </a:r>
            <a:r>
              <a:rPr dirty="0" sz="3200">
                <a:solidFill>
                  <a:srgbClr val="1F07C5"/>
                </a:solidFill>
                <a:latin typeface="Arial"/>
                <a:cs typeface="Arial"/>
              </a:rPr>
              <a:t>обсуждение </a:t>
            </a:r>
            <a:r>
              <a:rPr dirty="0" sz="3200" spc="-10">
                <a:solidFill>
                  <a:srgbClr val="1F07C5"/>
                </a:solidFill>
                <a:latin typeface="Arial"/>
                <a:cs typeface="Arial"/>
              </a:rPr>
              <a:t>вопроса </a:t>
            </a:r>
            <a:r>
              <a:rPr dirty="0" sz="3200">
                <a:solidFill>
                  <a:srgbClr val="1F07C5"/>
                </a:solidFill>
                <a:latin typeface="Arial"/>
                <a:cs typeface="Arial"/>
              </a:rPr>
              <a:t>–</a:t>
            </a:r>
            <a:r>
              <a:rPr dirty="0" sz="3200" spc="-7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1F07C5"/>
                </a:solidFill>
                <a:latin typeface="Arial"/>
                <a:cs typeface="Arial"/>
              </a:rPr>
              <a:t>30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dirty="0" sz="3200" spc="5">
                <a:solidFill>
                  <a:srgbClr val="1F07C5"/>
                </a:solidFill>
                <a:latin typeface="Arial"/>
                <a:cs typeface="Arial"/>
              </a:rPr>
              <a:t>секунд.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dirty="0"/>
              <a:t>О </a:t>
            </a:r>
            <a:r>
              <a:rPr dirty="0" spc="-5"/>
              <a:t>правилах </a:t>
            </a:r>
            <a:r>
              <a:rPr dirty="0" spc="-15"/>
              <a:t>дорожного </a:t>
            </a:r>
            <a:r>
              <a:rPr dirty="0" spc="-5"/>
              <a:t>движения </a:t>
            </a:r>
            <a:r>
              <a:rPr dirty="0"/>
              <a:t>для </a:t>
            </a:r>
            <a:r>
              <a:rPr dirty="0" spc="-25"/>
              <a:t>родителей </a:t>
            </a:r>
            <a:r>
              <a:rPr dirty="0"/>
              <a:t>в</a:t>
            </a:r>
            <a:r>
              <a:rPr dirty="0" spc="25"/>
              <a:t> </a:t>
            </a:r>
            <a:r>
              <a:rPr dirty="0" spc="-30"/>
              <a:t>РФ</a:t>
            </a:r>
          </a:p>
          <a:p>
            <a:pPr marL="19685">
              <a:lnSpc>
                <a:spcPct val="100000"/>
              </a:lnSpc>
              <a:spcBef>
                <a:spcPts val="5"/>
              </a:spcBef>
            </a:pPr>
            <a:endParaRPr sz="3700"/>
          </a:p>
          <a:p>
            <a:pPr marL="32384" marR="5080">
              <a:lnSpc>
                <a:spcPct val="100000"/>
              </a:lnSpc>
              <a:tabLst>
                <a:tab pos="1082675" algn="l"/>
                <a:tab pos="2459355" algn="l"/>
                <a:tab pos="4858385" algn="l"/>
                <a:tab pos="5434330" algn="l"/>
                <a:tab pos="6437630" algn="l"/>
                <a:tab pos="7604759" algn="l"/>
              </a:tabLst>
            </a:pP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Ч</a:t>
            </a:r>
            <a:r>
              <a:rPr dirty="0" sz="3600" spc="-55">
                <a:solidFill>
                  <a:srgbClr val="1F07C5"/>
                </a:solidFill>
                <a:latin typeface="Times New Roman"/>
                <a:cs typeface="Times New Roman"/>
              </a:rPr>
              <a:t>т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о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	</a:t>
            </a:r>
            <a:r>
              <a:rPr dirty="0" sz="3600" spc="40">
                <a:solidFill>
                  <a:srgbClr val="1F07C5"/>
                </a:solidFill>
                <a:latin typeface="Times New Roman"/>
                <a:cs typeface="Times New Roman"/>
              </a:rPr>
              <a:t>т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а</a:t>
            </a:r>
            <a:r>
              <a:rPr dirty="0" sz="3600" spc="-185">
                <a:solidFill>
                  <a:srgbClr val="1F07C5"/>
                </a:solidFill>
                <a:latin typeface="Times New Roman"/>
                <a:cs typeface="Times New Roman"/>
              </a:rPr>
              <a:t>к</a:t>
            </a:r>
            <a:r>
              <a:rPr dirty="0" sz="3600" spc="40">
                <a:solidFill>
                  <a:srgbClr val="1F07C5"/>
                </a:solidFill>
                <a:latin typeface="Times New Roman"/>
                <a:cs typeface="Times New Roman"/>
              </a:rPr>
              <a:t>о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е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	</a:t>
            </a:r>
            <a:r>
              <a:rPr dirty="0" sz="3600" spc="-60">
                <a:solidFill>
                  <a:srgbClr val="1F07C5"/>
                </a:solidFill>
                <a:latin typeface="Times New Roman"/>
                <a:cs typeface="Times New Roman"/>
              </a:rPr>
              <a:t>к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ар</a:t>
            </a:r>
            <a:r>
              <a:rPr dirty="0" sz="3600" spc="-90">
                <a:solidFill>
                  <a:srgbClr val="1F07C5"/>
                </a:solidFill>
                <a:latin typeface="Times New Roman"/>
                <a:cs typeface="Times New Roman"/>
              </a:rPr>
              <a:t>г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оба</a:t>
            </a:r>
            <a:r>
              <a:rPr dirty="0" sz="3600" spc="5">
                <a:solidFill>
                  <a:srgbClr val="1F07C5"/>
                </a:solidFill>
                <a:latin typeface="Times New Roman"/>
                <a:cs typeface="Times New Roman"/>
              </a:rPr>
              <a:t>й</a:t>
            </a:r>
            <a:r>
              <a:rPr dirty="0" sz="3600" spc="-20">
                <a:solidFill>
                  <a:srgbClr val="1F07C5"/>
                </a:solidFill>
                <a:latin typeface="Times New Roman"/>
                <a:cs typeface="Times New Roman"/>
              </a:rPr>
              <a:t>к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,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	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и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	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для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	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че</a:t>
            </a:r>
            <a:r>
              <a:rPr dirty="0" sz="3600" spc="-90">
                <a:solidFill>
                  <a:srgbClr val="1F07C5"/>
                </a:solidFill>
                <a:latin typeface="Times New Roman"/>
                <a:cs typeface="Times New Roman"/>
              </a:rPr>
              <a:t>г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о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	</a:t>
            </a:r>
            <a:r>
              <a:rPr dirty="0" sz="3600" spc="-5">
                <a:solidFill>
                  <a:srgbClr val="1F07C5"/>
                </a:solidFill>
                <a:latin typeface="Times New Roman"/>
                <a:cs typeface="Times New Roman"/>
              </a:rPr>
              <a:t>он  </a:t>
            </a:r>
            <a:r>
              <a:rPr dirty="0" sz="3600" spc="-25">
                <a:solidFill>
                  <a:srgbClr val="1F07C5"/>
                </a:solidFill>
                <a:latin typeface="Times New Roman"/>
                <a:cs typeface="Times New Roman"/>
              </a:rPr>
              <a:t>нужен</a:t>
            </a:r>
            <a:r>
              <a:rPr dirty="0" sz="360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3600" spc="-15">
                <a:solidFill>
                  <a:srgbClr val="1F07C5"/>
                </a:solidFill>
                <a:latin typeface="Times New Roman"/>
                <a:cs typeface="Times New Roman"/>
              </a:rPr>
              <a:t>родителям?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071" y="2852927"/>
            <a:ext cx="3332987" cy="3000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0953" y="4765294"/>
            <a:ext cx="401066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" b="1">
                <a:solidFill>
                  <a:srgbClr val="1F07C5"/>
                </a:solidFill>
                <a:latin typeface="Arial"/>
                <a:cs typeface="Arial"/>
              </a:rPr>
              <a:t>ПОДСЧЁТ</a:t>
            </a:r>
            <a:r>
              <a:rPr dirty="0" sz="3200" spc="-110" b="1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3200" spc="-15" b="1">
                <a:solidFill>
                  <a:srgbClr val="1F07C5"/>
                </a:solidFill>
                <a:latin typeface="Arial"/>
                <a:cs typeface="Arial"/>
              </a:rPr>
              <a:t>БАЛЛОВ!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1053083"/>
            <a:ext cx="4392168" cy="5634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30140" y="548640"/>
            <a:ext cx="3672840" cy="3672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5214" y="4765294"/>
            <a:ext cx="442150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1F07C5"/>
                </a:solidFill>
                <a:latin typeface="Arial"/>
                <a:cs typeface="Arial"/>
              </a:rPr>
              <a:t>Ответы </a:t>
            </a:r>
            <a:r>
              <a:rPr dirty="0" sz="3200" spc="-35">
                <a:solidFill>
                  <a:srgbClr val="1F07C5"/>
                </a:solidFill>
                <a:latin typeface="Arial"/>
                <a:cs typeface="Arial"/>
              </a:rPr>
              <a:t>второго</a:t>
            </a:r>
            <a:r>
              <a:rPr dirty="0" sz="3200" spc="-5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1F07C5"/>
                </a:solidFill>
                <a:latin typeface="Arial"/>
                <a:cs typeface="Arial"/>
              </a:rPr>
              <a:t>раунда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1053083"/>
            <a:ext cx="4392168" cy="5634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30140" y="548640"/>
            <a:ext cx="3672840" cy="3672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52861"/>
            <a:ext cx="7061834" cy="918844"/>
          </a:xfrm>
          <a:prstGeom prst="rect"/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pc="-10"/>
              <a:t>Вопрос №</a:t>
            </a:r>
            <a:r>
              <a:rPr dirty="0" spc="15"/>
              <a:t> </a:t>
            </a:r>
            <a:r>
              <a:rPr dirty="0" spc="-5"/>
              <a:t>1</a:t>
            </a:r>
          </a:p>
          <a:p>
            <a:pPr marL="22860">
              <a:lnSpc>
                <a:spcPct val="100000"/>
              </a:lnSpc>
              <a:spcBef>
                <a:spcPts val="455"/>
              </a:spcBef>
            </a:pP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О правилах </a:t>
            </a:r>
            <a:r>
              <a:rPr dirty="0" sz="2200" spc="-15">
                <a:solidFill>
                  <a:srgbClr val="C00000"/>
                </a:solidFill>
                <a:latin typeface="Arial"/>
                <a:cs typeface="Arial"/>
              </a:rPr>
              <a:t>дорожного </a:t>
            </a:r>
            <a:r>
              <a:rPr dirty="0" sz="2200" spc="-10">
                <a:solidFill>
                  <a:srgbClr val="C00000"/>
                </a:solidFill>
                <a:latin typeface="Arial"/>
                <a:cs typeface="Arial"/>
              </a:rPr>
              <a:t>движения </a:t>
            </a: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для </a:t>
            </a:r>
            <a:r>
              <a:rPr dirty="0" sz="2200" spc="-20">
                <a:solidFill>
                  <a:srgbClr val="C00000"/>
                </a:solidFill>
                <a:latin typeface="Arial"/>
                <a:cs typeface="Arial"/>
              </a:rPr>
              <a:t>родителей </a:t>
            </a: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2200" spc="1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30">
                <a:solidFill>
                  <a:srgbClr val="C00000"/>
                </a:solidFill>
                <a:latin typeface="Arial"/>
                <a:cs typeface="Arial"/>
              </a:rPr>
              <a:t>РФ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681987"/>
            <a:ext cx="8072755" cy="628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dirty="0" sz="2200" spc="-55">
                <a:solidFill>
                  <a:srgbClr val="C00000"/>
                </a:solidFill>
                <a:latin typeface="Arial"/>
                <a:cs typeface="Arial"/>
              </a:rPr>
              <a:t>Где</a:t>
            </a:r>
            <a:r>
              <a:rPr dirty="0" sz="2200" spc="9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самое</a:t>
            </a:r>
            <a:r>
              <a:rPr dirty="0" sz="2200" spc="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C00000"/>
                </a:solidFill>
                <a:latin typeface="Arial"/>
                <a:cs typeface="Arial"/>
              </a:rPr>
              <a:t>безопасное</a:t>
            </a:r>
            <a:r>
              <a:rPr dirty="0" sz="2200" spc="1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C00000"/>
                </a:solidFill>
                <a:latin typeface="Arial"/>
                <a:cs typeface="Arial"/>
              </a:rPr>
              <a:t>место</a:t>
            </a:r>
            <a:r>
              <a:rPr dirty="0" sz="2200" spc="9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dirty="0" sz="2200" spc="10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C00000"/>
                </a:solidFill>
                <a:latin typeface="Arial"/>
                <a:cs typeface="Arial"/>
              </a:rPr>
              <a:t>детского</a:t>
            </a:r>
            <a:r>
              <a:rPr dirty="0" sz="2200" spc="10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кресла</a:t>
            </a:r>
            <a:r>
              <a:rPr dirty="0" sz="2200" spc="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2200" spc="10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машине?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375"/>
              </a:lnSpc>
            </a:pPr>
            <a:r>
              <a:rPr dirty="0" sz="2200" spc="-10">
                <a:solidFill>
                  <a:srgbClr val="C00000"/>
                </a:solidFill>
                <a:latin typeface="Arial"/>
                <a:cs typeface="Arial"/>
              </a:rPr>
              <a:t>Почему?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4794630"/>
            <a:ext cx="8071484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C00000"/>
                </a:solidFill>
                <a:latin typeface="Arial"/>
                <a:cs typeface="Arial"/>
              </a:rPr>
              <a:t>Ответ: </a:t>
            </a:r>
            <a:r>
              <a:rPr dirty="0" sz="2400" spc="5">
                <a:solidFill>
                  <a:srgbClr val="1F07C5"/>
                </a:solidFill>
                <a:latin typeface="Times New Roman"/>
                <a:cs typeface="Times New Roman"/>
              </a:rPr>
              <a:t>сзади,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посередине,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при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закреплении в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соответствии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с  </a:t>
            </a:r>
            <a:r>
              <a:rPr dirty="0" sz="2400" spc="-15">
                <a:solidFill>
                  <a:srgbClr val="1F07C5"/>
                </a:solidFill>
                <a:latin typeface="Times New Roman"/>
                <a:cs typeface="Times New Roman"/>
              </a:rPr>
              <a:t>конструкцией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и инструкцией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по </a:t>
            </a:r>
            <a:r>
              <a:rPr dirty="0" sz="2400" spc="-15">
                <a:solidFill>
                  <a:srgbClr val="1F07C5"/>
                </a:solidFill>
                <a:latin typeface="Times New Roman"/>
                <a:cs typeface="Times New Roman"/>
              </a:rPr>
              <a:t>эксплуатации автомобиля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и  </a:t>
            </a:r>
            <a:r>
              <a:rPr dirty="0" sz="2400" spc="-20">
                <a:solidFill>
                  <a:srgbClr val="1F07C5"/>
                </a:solidFill>
                <a:latin typeface="Times New Roman"/>
                <a:cs typeface="Times New Roman"/>
              </a:rPr>
              <a:t>детского удерживающего</a:t>
            </a:r>
            <a:r>
              <a:rPr dirty="0" sz="2400" spc="1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устройства.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96083" y="1772412"/>
            <a:ext cx="5277611" cy="3726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59131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 </a:t>
            </a:r>
            <a:r>
              <a:rPr dirty="0" spc="-5"/>
              <a:t>2.</a:t>
            </a:r>
            <a:r>
              <a:rPr dirty="0"/>
              <a:t> </a:t>
            </a:r>
            <a:r>
              <a:rPr dirty="0" spc="-5"/>
              <a:t>ВИДЕОВОПРОС.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066291"/>
            <a:ext cx="7034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Carlito"/>
                <a:cs typeface="Carlito"/>
              </a:rPr>
              <a:t>О </a:t>
            </a:r>
            <a:r>
              <a:rPr dirty="0" sz="2400" spc="-5">
                <a:solidFill>
                  <a:srgbClr val="C00000"/>
                </a:solidFill>
                <a:latin typeface="Carlito"/>
                <a:cs typeface="Carlito"/>
              </a:rPr>
              <a:t>правилах </a:t>
            </a:r>
            <a:r>
              <a:rPr dirty="0" sz="2400" spc="-15">
                <a:solidFill>
                  <a:srgbClr val="C00000"/>
                </a:solidFill>
                <a:latin typeface="Carlito"/>
                <a:cs typeface="Carlito"/>
              </a:rPr>
              <a:t>дорожного </a:t>
            </a:r>
            <a:r>
              <a:rPr dirty="0" sz="2400" spc="-5">
                <a:solidFill>
                  <a:srgbClr val="C00000"/>
                </a:solidFill>
                <a:latin typeface="Carlito"/>
                <a:cs typeface="Carlito"/>
              </a:rPr>
              <a:t>движения для </a:t>
            </a:r>
            <a:r>
              <a:rPr dirty="0" sz="2400" spc="-20">
                <a:solidFill>
                  <a:srgbClr val="C00000"/>
                </a:solidFill>
                <a:latin typeface="Carlito"/>
                <a:cs typeface="Carlito"/>
              </a:rPr>
              <a:t>родителей </a:t>
            </a:r>
            <a:r>
              <a:rPr dirty="0" sz="240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dirty="0" sz="2400" spc="-5">
                <a:solidFill>
                  <a:srgbClr val="C00000"/>
                </a:solidFill>
                <a:latin typeface="Carlito"/>
                <a:cs typeface="Carlito"/>
              </a:rPr>
              <a:t>РФ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799" y="2300986"/>
            <a:ext cx="7753984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solidFill>
                  <a:srgbClr val="C00000"/>
                </a:solidFill>
                <a:latin typeface="Carlito"/>
                <a:cs typeface="Carlito"/>
              </a:rPr>
              <a:t>ВСТАВИТЬ </a:t>
            </a:r>
            <a:r>
              <a:rPr dirty="0" sz="2000" spc="-5">
                <a:solidFill>
                  <a:srgbClr val="C00000"/>
                </a:solidFill>
                <a:latin typeface="Carlito"/>
                <a:cs typeface="Carlito"/>
              </a:rPr>
              <a:t>ВИДЕО </a:t>
            </a:r>
            <a:r>
              <a:rPr dirty="0" sz="2000" spc="-30">
                <a:solidFill>
                  <a:srgbClr val="C00000"/>
                </a:solidFill>
                <a:latin typeface="Carlito"/>
                <a:cs typeface="Carlito"/>
              </a:rPr>
              <a:t>ОТВЕТА </a:t>
            </a:r>
            <a:r>
              <a:rPr dirty="0" sz="2000">
                <a:solidFill>
                  <a:srgbClr val="C00000"/>
                </a:solidFill>
                <a:latin typeface="Carlito"/>
                <a:cs typeface="Carlito"/>
              </a:rPr>
              <a:t>С АННОЙ про штраф за </a:t>
            </a:r>
            <a:r>
              <a:rPr dirty="0" sz="2000" spc="-5">
                <a:solidFill>
                  <a:srgbClr val="C00000"/>
                </a:solidFill>
                <a:latin typeface="Carlito"/>
                <a:cs typeface="Carlito"/>
              </a:rPr>
              <a:t>оставление ребенка</a:t>
            </a:r>
            <a:r>
              <a:rPr dirty="0" sz="2000" spc="-55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C00000"/>
                </a:solidFill>
                <a:latin typeface="Carlito"/>
                <a:cs typeface="Carlito"/>
              </a:rPr>
              <a:t>в</a:t>
            </a:r>
            <a:endParaRPr sz="2000">
              <a:latin typeface="Carlito"/>
              <a:cs typeface="Carlito"/>
            </a:endParaRPr>
          </a:p>
          <a:p>
            <a:pPr algn="ctr" marL="341630">
              <a:lnSpc>
                <a:spcPct val="100000"/>
              </a:lnSpc>
            </a:pPr>
            <a:r>
              <a:rPr dirty="0" sz="2000" spc="-5">
                <a:solidFill>
                  <a:srgbClr val="C00000"/>
                </a:solidFill>
                <a:latin typeface="Carlito"/>
                <a:cs typeface="Carlito"/>
              </a:rPr>
              <a:t>машине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947" y="1085088"/>
            <a:ext cx="8473440" cy="4765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59131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 </a:t>
            </a:r>
            <a:r>
              <a:rPr dirty="0" spc="-5"/>
              <a:t>3.</a:t>
            </a:r>
            <a:r>
              <a:rPr dirty="0"/>
              <a:t> </a:t>
            </a:r>
            <a:r>
              <a:rPr dirty="0" spc="-5"/>
              <a:t>ВИДЕОВОПРОС.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14" y="1642363"/>
            <a:ext cx="8073390" cy="970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20725" algn="l"/>
                <a:tab pos="2850515" algn="l"/>
                <a:tab pos="5188585" algn="l"/>
                <a:tab pos="7386320" algn="l"/>
              </a:tabLst>
            </a:pP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прави</a:t>
            </a:r>
            <a:r>
              <a:rPr dirty="0" sz="3100" spc="10">
                <a:solidFill>
                  <a:srgbClr val="C00000"/>
                </a:solidFill>
                <a:latin typeface="Arial"/>
                <a:cs typeface="Arial"/>
              </a:rPr>
              <a:t>л</a:t>
            </a:r>
            <a:r>
              <a:rPr dirty="0" sz="3100" spc="-1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х</a:t>
            </a:r>
            <a:r>
              <a:rPr dirty="0" sz="31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3100" spc="-1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dirty="0" sz="310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3100" spc="-1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dirty="0" sz="3100" spc="-55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3100" spc="5">
                <a:solidFill>
                  <a:srgbClr val="C00000"/>
                </a:solidFill>
                <a:latin typeface="Arial"/>
                <a:cs typeface="Arial"/>
              </a:rPr>
              <a:t>ж</a:t>
            </a:r>
            <a:r>
              <a:rPr dirty="0" sz="3100" spc="-10">
                <a:solidFill>
                  <a:srgbClr val="C00000"/>
                </a:solidFill>
                <a:latin typeface="Arial"/>
                <a:cs typeface="Arial"/>
              </a:rPr>
              <a:t>но</a:t>
            </a:r>
            <a:r>
              <a:rPr dirty="0" sz="3100" spc="-70">
                <a:solidFill>
                  <a:srgbClr val="C00000"/>
                </a:solidFill>
                <a:latin typeface="Arial"/>
                <a:cs typeface="Arial"/>
              </a:rPr>
              <a:t>г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31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3100" spc="-1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dirty="0" sz="3100" spc="5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иже</a:t>
            </a:r>
            <a:r>
              <a:rPr dirty="0" sz="3100" spc="5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ия</a:t>
            </a:r>
            <a:r>
              <a:rPr dirty="0" sz="31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3100">
                <a:solidFill>
                  <a:srgbClr val="C00000"/>
                </a:solidFill>
                <a:latin typeface="Arial"/>
                <a:cs typeface="Arial"/>
              </a:rPr>
              <a:t>для  </a:t>
            </a:r>
            <a:r>
              <a:rPr dirty="0" sz="3100" spc="-35">
                <a:solidFill>
                  <a:srgbClr val="C00000"/>
                </a:solidFill>
                <a:latin typeface="Arial"/>
                <a:cs typeface="Arial"/>
              </a:rPr>
              <a:t>родителей </a:t>
            </a:r>
            <a:r>
              <a:rPr dirty="0" sz="3100" spc="-5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3100" spc="11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100" spc="-45">
                <a:solidFill>
                  <a:srgbClr val="C00000"/>
                </a:solidFill>
                <a:latin typeface="Arial"/>
                <a:cs typeface="Arial"/>
              </a:rPr>
              <a:t>РФ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14" y="4471542"/>
            <a:ext cx="77330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>
                <a:solidFill>
                  <a:srgbClr val="C00000"/>
                </a:solidFill>
                <a:latin typeface="Arial"/>
                <a:cs typeface="Arial"/>
              </a:rPr>
              <a:t>ВСТАВИТЬ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ВИДЕО </a:t>
            </a:r>
            <a:r>
              <a:rPr dirty="0" sz="2400" spc="-20">
                <a:solidFill>
                  <a:srgbClr val="C00000"/>
                </a:solidFill>
                <a:latin typeface="Arial"/>
                <a:cs typeface="Arial"/>
              </a:rPr>
              <a:t>ОТВЕТА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С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АННОЙ про</a:t>
            </a:r>
            <a:r>
              <a:rPr dirty="0" sz="2400" spc="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каршеринг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895" y="1082040"/>
            <a:ext cx="8522207" cy="4792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14" y="1078484"/>
            <a:ext cx="8070215" cy="503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правилах 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дорожного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движения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для </a:t>
            </a:r>
            <a:r>
              <a:rPr dirty="0" sz="2400" spc="-25">
                <a:solidFill>
                  <a:srgbClr val="C00000"/>
                </a:solidFill>
                <a:latin typeface="Arial"/>
                <a:cs typeface="Arial"/>
              </a:rPr>
              <a:t>родителей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C00000"/>
                </a:solidFill>
                <a:latin typeface="Arial"/>
                <a:cs typeface="Arial"/>
              </a:rPr>
              <a:t>РФ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dirty="0" sz="2400" spc="2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вашей</a:t>
            </a:r>
            <a:r>
              <a:rPr dirty="0" sz="2400" spc="2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семье</a:t>
            </a:r>
            <a:r>
              <a:rPr dirty="0" sz="2400" spc="2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двое</a:t>
            </a:r>
            <a:r>
              <a:rPr dirty="0" sz="2400" spc="2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детей,</a:t>
            </a:r>
            <a:r>
              <a:rPr dirty="0" sz="2400" spc="2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10">
                <a:solidFill>
                  <a:srgbClr val="C00000"/>
                </a:solidFill>
                <a:latin typeface="Times New Roman"/>
                <a:cs typeface="Times New Roman"/>
              </a:rPr>
              <a:t>шести</a:t>
            </a:r>
            <a:r>
              <a:rPr dirty="0" sz="2400" spc="2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2400" spc="22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восьми</a:t>
            </a:r>
            <a:r>
              <a:rPr dirty="0" sz="2400" spc="229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0">
                <a:solidFill>
                  <a:srgbClr val="C00000"/>
                </a:solidFill>
                <a:latin typeface="Times New Roman"/>
                <a:cs typeface="Times New Roman"/>
              </a:rPr>
              <a:t>лет.</a:t>
            </a:r>
            <a:r>
              <a:rPr dirty="0" sz="2400" spc="22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0">
                <a:solidFill>
                  <a:srgbClr val="C00000"/>
                </a:solidFill>
                <a:latin typeface="Times New Roman"/>
                <a:cs typeface="Times New Roman"/>
              </a:rPr>
              <a:t>Кого</a:t>
            </a:r>
            <a:r>
              <a:rPr dirty="0" sz="2400" spc="22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dirty="0" sz="2400" spc="22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них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030605" algn="l"/>
              </a:tabLst>
            </a:pP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можно	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перевозить на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велосипеде и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как?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3484245">
              <a:lnSpc>
                <a:spcPct val="120000"/>
              </a:lnSpc>
              <a:tabLst>
                <a:tab pos="916305" algn="l"/>
              </a:tabLst>
            </a:pPr>
            <a:r>
              <a:rPr dirty="0" sz="2000" spc="-20">
                <a:solidFill>
                  <a:srgbClr val="C00000"/>
                </a:solidFill>
                <a:latin typeface="Arial"/>
                <a:cs typeface="Arial"/>
              </a:rPr>
              <a:t>Ответ:	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детей до </a:t>
            </a:r>
            <a:r>
              <a:rPr dirty="0" sz="2400" spc="5">
                <a:solidFill>
                  <a:srgbClr val="1F07C5"/>
                </a:solidFill>
                <a:latin typeface="Times New Roman"/>
                <a:cs typeface="Times New Roman"/>
              </a:rPr>
              <a:t>семи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лет</a:t>
            </a:r>
            <a:r>
              <a:rPr dirty="0" sz="2400" spc="-9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перевозят  на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специально</a:t>
            </a:r>
            <a:r>
              <a:rPr dirty="0" sz="2400" spc="-1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1F07C5"/>
                </a:solidFill>
                <a:latin typeface="Times New Roman"/>
                <a:cs typeface="Times New Roman"/>
              </a:rPr>
              <a:t>оборудованном</a:t>
            </a:r>
            <a:endParaRPr sz="2400">
              <a:latin typeface="Times New Roman"/>
              <a:cs typeface="Times New Roman"/>
            </a:endParaRPr>
          </a:p>
          <a:p>
            <a:pPr marL="12700" marR="3464560">
              <a:lnSpc>
                <a:spcPct val="120000"/>
              </a:lnSpc>
              <a:spcBef>
                <a:spcPts val="5"/>
              </a:spcBef>
            </a:pP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велокресле с </a:t>
            </a:r>
            <a:r>
              <a:rPr dirty="0" sz="2400" spc="-20">
                <a:solidFill>
                  <a:srgbClr val="1F07C5"/>
                </a:solidFill>
                <a:latin typeface="Times New Roman"/>
                <a:cs typeface="Times New Roman"/>
              </a:rPr>
              <a:t>подножками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или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в 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прицепе. Старше </a:t>
            </a:r>
            <a:r>
              <a:rPr dirty="0" sz="2400" spc="5">
                <a:solidFill>
                  <a:srgbClr val="1F07C5"/>
                </a:solidFill>
                <a:latin typeface="Times New Roman"/>
                <a:cs typeface="Times New Roman"/>
              </a:rPr>
              <a:t>семи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лет – </a:t>
            </a:r>
            <a:r>
              <a:rPr dirty="0" sz="2400" spc="-35">
                <a:solidFill>
                  <a:srgbClr val="1F07C5"/>
                </a:solidFill>
                <a:latin typeface="Times New Roman"/>
                <a:cs typeface="Times New Roman"/>
              </a:rPr>
              <a:t>только 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в </a:t>
            </a:r>
            <a:r>
              <a:rPr dirty="0" sz="2400" spc="-35">
                <a:solidFill>
                  <a:srgbClr val="1F07C5"/>
                </a:solidFill>
                <a:latin typeface="Times New Roman"/>
                <a:cs typeface="Times New Roman"/>
              </a:rPr>
              <a:t>том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случае, </a:t>
            </a:r>
            <a:r>
              <a:rPr dirty="0" sz="2400" spc="15">
                <a:solidFill>
                  <a:srgbClr val="1F07C5"/>
                </a:solidFill>
                <a:latin typeface="Times New Roman"/>
                <a:cs typeface="Times New Roman"/>
              </a:rPr>
              <a:t>если </a:t>
            </a:r>
            <a:r>
              <a:rPr dirty="0" sz="2400" spc="-15">
                <a:solidFill>
                  <a:srgbClr val="1F07C5"/>
                </a:solidFill>
                <a:latin typeface="Times New Roman"/>
                <a:cs typeface="Times New Roman"/>
              </a:rPr>
              <a:t>конструктивная  </a:t>
            </a:r>
            <a:r>
              <a:rPr dirty="0" sz="2400" spc="5">
                <a:solidFill>
                  <a:srgbClr val="1F07C5"/>
                </a:solidFill>
                <a:latin typeface="Times New Roman"/>
                <a:cs typeface="Times New Roman"/>
              </a:rPr>
              <a:t>особенность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 велосипеда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10">
                <a:solidFill>
                  <a:srgbClr val="1F07C5"/>
                </a:solidFill>
                <a:latin typeface="Times New Roman"/>
                <a:cs typeface="Times New Roman"/>
              </a:rPr>
              <a:t>предусматривает перевозку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 пассажиров.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2891" y="3212592"/>
            <a:ext cx="3128771" cy="209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005332"/>
            <a:ext cx="8074025" cy="367792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правилах 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дорожного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движения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для </a:t>
            </a:r>
            <a:r>
              <a:rPr dirty="0" sz="2400" spc="-25">
                <a:solidFill>
                  <a:srgbClr val="C00000"/>
                </a:solidFill>
                <a:latin typeface="Arial"/>
                <a:cs typeface="Arial"/>
              </a:rPr>
              <a:t>родителей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2400" spc="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C00000"/>
                </a:solidFill>
                <a:latin typeface="Arial"/>
                <a:cs typeface="Arial"/>
              </a:rPr>
              <a:t>РФ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Что </a:t>
            </a:r>
            <a:r>
              <a:rPr dirty="0" sz="2400" spc="-20">
                <a:solidFill>
                  <a:srgbClr val="C00000"/>
                </a:solidFill>
                <a:latin typeface="Times New Roman"/>
                <a:cs typeface="Times New Roman"/>
              </a:rPr>
              <a:t>такое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каргобайк,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и для 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чего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он 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нужен</a:t>
            </a:r>
            <a:r>
              <a:rPr dirty="0" sz="2400" spc="2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родителям?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575"/>
              </a:spcBef>
            </a:pPr>
            <a:r>
              <a:rPr dirty="0" sz="2400" spc="-20">
                <a:solidFill>
                  <a:srgbClr val="C00000"/>
                </a:solidFill>
                <a:latin typeface="Arial"/>
                <a:cs typeface="Arial"/>
              </a:rPr>
              <a:t>Ответ: </a:t>
            </a:r>
            <a:r>
              <a:rPr dirty="0" sz="2400" spc="-15">
                <a:solidFill>
                  <a:srgbClr val="1F07C5"/>
                </a:solidFill>
                <a:latin typeface="Times New Roman"/>
                <a:cs typeface="Times New Roman"/>
              </a:rPr>
              <a:t>каргобайк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не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просто велосипед, </a:t>
            </a:r>
            <a:r>
              <a:rPr dirty="0" sz="2400" spc="-15">
                <a:solidFill>
                  <a:srgbClr val="1F07C5"/>
                </a:solidFill>
                <a:latin typeface="Times New Roman"/>
                <a:cs typeface="Times New Roman"/>
              </a:rPr>
              <a:t>это </a:t>
            </a:r>
            <a:r>
              <a:rPr dirty="0" sz="2400" spc="5">
                <a:solidFill>
                  <a:srgbClr val="1F07C5"/>
                </a:solidFill>
                <a:latin typeface="Times New Roman"/>
                <a:cs typeface="Times New Roman"/>
              </a:rPr>
              <a:t>оснащенное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для 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перевозки </a:t>
            </a:r>
            <a:r>
              <a:rPr dirty="0" sz="2400" spc="-10">
                <a:solidFill>
                  <a:srgbClr val="1F07C5"/>
                </a:solidFill>
                <a:latin typeface="Times New Roman"/>
                <a:cs typeface="Times New Roman"/>
              </a:rPr>
              <a:t>грузов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и пассажиров </a:t>
            </a:r>
            <a:r>
              <a:rPr dirty="0" sz="2400" spc="-10">
                <a:solidFill>
                  <a:srgbClr val="1F07C5"/>
                </a:solidFill>
                <a:latin typeface="Times New Roman"/>
                <a:cs typeface="Times New Roman"/>
              </a:rPr>
              <a:t>альтернативное средство  передвижения, </a:t>
            </a:r>
            <a:r>
              <a:rPr dirty="0" sz="2400" spc="-15">
                <a:solidFill>
                  <a:srgbClr val="1F07C5"/>
                </a:solidFill>
                <a:latin typeface="Times New Roman"/>
                <a:cs typeface="Times New Roman"/>
              </a:rPr>
              <a:t>отлично </a:t>
            </a:r>
            <a:r>
              <a:rPr dirty="0" sz="2400" spc="-25">
                <a:solidFill>
                  <a:srgbClr val="1F07C5"/>
                </a:solidFill>
                <a:latin typeface="Times New Roman"/>
                <a:cs typeface="Times New Roman"/>
              </a:rPr>
              <a:t>подходящее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для семьи. </a:t>
            </a:r>
            <a:r>
              <a:rPr dirty="0" sz="2400" spc="-10">
                <a:solidFill>
                  <a:srgbClr val="1F07C5"/>
                </a:solidFill>
                <a:latin typeface="Times New Roman"/>
                <a:cs typeface="Times New Roman"/>
              </a:rPr>
              <a:t>Каргобайк 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имеет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багажную </a:t>
            </a:r>
            <a:r>
              <a:rPr dirty="0" sz="2400" spc="-40">
                <a:solidFill>
                  <a:srgbClr val="1F07C5"/>
                </a:solidFill>
                <a:latin typeface="Times New Roman"/>
                <a:cs typeface="Times New Roman"/>
              </a:rPr>
              <a:t>платформу, </a:t>
            </a:r>
            <a:r>
              <a:rPr dirty="0" sz="2400" spc="-10">
                <a:solidFill>
                  <a:srgbClr val="1F07C5"/>
                </a:solidFill>
                <a:latin typeface="Times New Roman"/>
                <a:cs typeface="Times New Roman"/>
              </a:rPr>
              <a:t>предназначенную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для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перевозки 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детей. </a:t>
            </a:r>
            <a:r>
              <a:rPr dirty="0" sz="2400" spc="-15">
                <a:solidFill>
                  <a:srgbClr val="1F07C5"/>
                </a:solidFill>
                <a:latin typeface="Times New Roman"/>
                <a:cs typeface="Times New Roman"/>
              </a:rPr>
              <a:t>Платформа </a:t>
            </a:r>
            <a:r>
              <a:rPr dirty="0" sz="2400" spc="-20">
                <a:solidFill>
                  <a:srgbClr val="1F07C5"/>
                </a:solidFill>
                <a:latin typeface="Times New Roman"/>
                <a:cs typeface="Times New Roman"/>
              </a:rPr>
              <a:t>находится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позади </a:t>
            </a:r>
            <a:r>
              <a:rPr dirty="0" sz="2400" spc="-15">
                <a:solidFill>
                  <a:srgbClr val="1F07C5"/>
                </a:solidFill>
                <a:latin typeface="Times New Roman"/>
                <a:cs typeface="Times New Roman"/>
              </a:rPr>
              <a:t>водителя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или </a:t>
            </a:r>
            <a:r>
              <a:rPr dirty="0" sz="2400" spc="-10">
                <a:solidFill>
                  <a:srgbClr val="1F07C5"/>
                </a:solidFill>
                <a:latin typeface="Times New Roman"/>
                <a:cs typeface="Times New Roman"/>
              </a:rPr>
              <a:t>перед </a:t>
            </a:r>
            <a:r>
              <a:rPr dirty="0" sz="2400" spc="-5">
                <a:solidFill>
                  <a:srgbClr val="1F07C5"/>
                </a:solidFill>
                <a:latin typeface="Times New Roman"/>
                <a:cs typeface="Times New Roman"/>
              </a:rPr>
              <a:t>ним, 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в </a:t>
            </a:r>
            <a:r>
              <a:rPr dirty="0" sz="2400" spc="-25">
                <a:solidFill>
                  <a:srgbClr val="1F07C5"/>
                </a:solidFill>
                <a:latin typeface="Times New Roman"/>
                <a:cs typeface="Times New Roman"/>
              </a:rPr>
              <a:t>некоторых </a:t>
            </a:r>
            <a:r>
              <a:rPr dirty="0" sz="2400">
                <a:solidFill>
                  <a:srgbClr val="1F07C5"/>
                </a:solidFill>
                <a:latin typeface="Times New Roman"/>
                <a:cs typeface="Times New Roman"/>
              </a:rPr>
              <a:t>случаях –</a:t>
            </a:r>
            <a:r>
              <a:rPr dirty="0" sz="2400" spc="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400" spc="-40">
                <a:solidFill>
                  <a:srgbClr val="1F07C5"/>
                </a:solidFill>
                <a:latin typeface="Times New Roman"/>
                <a:cs typeface="Times New Roman"/>
              </a:rPr>
              <a:t>сбоку.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5</a:t>
            </a:r>
          </a:p>
        </p:txBody>
      </p:sp>
      <p:sp>
        <p:nvSpPr>
          <p:cNvPr id="3" name="object 3"/>
          <p:cNvSpPr/>
          <p:nvPr/>
        </p:nvSpPr>
        <p:spPr>
          <a:xfrm>
            <a:off x="467868" y="2168651"/>
            <a:ext cx="3994404" cy="266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25923" y="477012"/>
            <a:ext cx="3954779" cy="2638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73167" y="3346703"/>
            <a:ext cx="3861816" cy="2558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0370"/>
            <a:ext cx="74720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C00000"/>
                </a:solidFill>
              </a:rPr>
              <a:t>Третий раунд: </a:t>
            </a:r>
            <a:r>
              <a:rPr dirty="0" sz="3600">
                <a:solidFill>
                  <a:srgbClr val="C00000"/>
                </a:solidFill>
              </a:rPr>
              <a:t>что </a:t>
            </a:r>
            <a:r>
              <a:rPr dirty="0" sz="3600" spc="-5">
                <a:solidFill>
                  <a:srgbClr val="C00000"/>
                </a:solidFill>
              </a:rPr>
              <a:t>за</a:t>
            </a:r>
            <a:r>
              <a:rPr dirty="0" sz="3600" spc="-75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окном?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932676" y="908303"/>
            <a:ext cx="1908048" cy="190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4370" y="1751834"/>
            <a:ext cx="5186680" cy="902969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Правильный </a:t>
            </a:r>
            <a:r>
              <a:rPr dirty="0" sz="2400" spc="-35">
                <a:solidFill>
                  <a:srgbClr val="1F07C5"/>
                </a:solidFill>
                <a:latin typeface="Arial"/>
                <a:cs typeface="Arial"/>
              </a:rPr>
              <a:t>ответ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– 3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1F07C5"/>
                </a:solidFill>
                <a:latin typeface="Arial"/>
                <a:cs typeface="Arial"/>
              </a:rPr>
              <a:t>балла,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Время 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на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обсуждение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– 1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 минута.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3471" y="548640"/>
            <a:ext cx="1909572" cy="190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576" y="530098"/>
            <a:ext cx="5233035" cy="83121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10"/>
              <a:t> </a:t>
            </a:r>
            <a:r>
              <a:rPr dirty="0" spc="-5"/>
              <a:t>1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Об участниках 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дорожного</a:t>
            </a:r>
            <a:r>
              <a:rPr dirty="0" sz="24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движения.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576" y="2187397"/>
            <a:ext cx="6458585" cy="106870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375285" marR="5080" indent="-363220">
              <a:lnSpc>
                <a:spcPts val="3890"/>
              </a:lnSpc>
              <a:spcBef>
                <a:spcPts val="590"/>
              </a:spcBef>
            </a:pPr>
            <a:r>
              <a:rPr dirty="0" sz="3600" spc="-70">
                <a:solidFill>
                  <a:srgbClr val="FF0000"/>
                </a:solidFill>
                <a:latin typeface="Times New Roman"/>
                <a:cs typeface="Times New Roman"/>
              </a:rPr>
              <a:t>Кого </a:t>
            </a:r>
            <a:r>
              <a:rPr dirty="0" sz="3600">
                <a:solidFill>
                  <a:srgbClr val="FF0000"/>
                </a:solidFill>
                <a:latin typeface="Times New Roman"/>
                <a:cs typeface="Times New Roman"/>
              </a:rPr>
              <a:t>мы </a:t>
            </a:r>
            <a:r>
              <a:rPr dirty="0" sz="3600" spc="-10">
                <a:solidFill>
                  <a:srgbClr val="FF0000"/>
                </a:solidFill>
                <a:latin typeface="Times New Roman"/>
                <a:cs typeface="Times New Roman"/>
              </a:rPr>
              <a:t>называем </a:t>
            </a:r>
            <a:r>
              <a:rPr dirty="0" sz="3600" spc="-5">
                <a:solidFill>
                  <a:srgbClr val="FF0000"/>
                </a:solidFill>
                <a:latin typeface="Times New Roman"/>
                <a:cs typeface="Times New Roman"/>
              </a:rPr>
              <a:t>«участниками  </a:t>
            </a:r>
            <a:r>
              <a:rPr dirty="0" sz="3600" spc="-20">
                <a:solidFill>
                  <a:srgbClr val="FF0000"/>
                </a:solidFill>
                <a:latin typeface="Times New Roman"/>
                <a:cs typeface="Times New Roman"/>
              </a:rPr>
              <a:t>дорожного</a:t>
            </a:r>
            <a:r>
              <a:rPr dirty="0" sz="36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0000"/>
                </a:solidFill>
                <a:latin typeface="Times New Roman"/>
                <a:cs typeface="Times New Roman"/>
              </a:rPr>
              <a:t>движения»?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576" y="3640669"/>
            <a:ext cx="5219065" cy="163512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А.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Пешеходы.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Б. 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Пешеходы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и</a:t>
            </a:r>
            <a:r>
              <a:rPr dirty="0" sz="2400" spc="1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1F07C5"/>
                </a:solidFill>
                <a:latin typeface="Arial"/>
                <a:cs typeface="Arial"/>
              </a:rPr>
              <a:t>водители.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В.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Водители.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393700" algn="l"/>
              </a:tabLst>
            </a:pPr>
            <a:r>
              <a:rPr dirty="0" sz="2400" spc="-150">
                <a:solidFill>
                  <a:srgbClr val="C00000"/>
                </a:solidFill>
                <a:latin typeface="Arial"/>
                <a:cs typeface="Arial"/>
              </a:rPr>
              <a:t>Г.	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Пассажиры, 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пешеходы,</a:t>
            </a:r>
            <a:r>
              <a:rPr dirty="0" sz="2400" spc="-8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1F07C5"/>
                </a:solidFill>
                <a:latin typeface="Arial"/>
                <a:cs typeface="Arial"/>
              </a:rPr>
              <a:t>водители.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6443471" y="548640"/>
            <a:ext cx="1909572" cy="190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97814" y="1196721"/>
            <a:ext cx="7566659" cy="4351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О правилах</a:t>
            </a:r>
            <a:r>
              <a:rPr dirty="0" sz="2200" spc="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C00000"/>
                </a:solidFill>
                <a:latin typeface="Arial"/>
                <a:cs typeface="Arial"/>
              </a:rPr>
              <a:t>перехода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spc="-15">
                <a:solidFill>
                  <a:srgbClr val="C00000"/>
                </a:solidFill>
                <a:latin typeface="Arial"/>
                <a:cs typeface="Arial"/>
              </a:rPr>
              <a:t>нерегулируемого </a:t>
            </a:r>
            <a:r>
              <a:rPr dirty="0" sz="2200" spc="-20">
                <a:solidFill>
                  <a:srgbClr val="C00000"/>
                </a:solidFill>
                <a:latin typeface="Arial"/>
                <a:cs typeface="Arial"/>
              </a:rPr>
              <a:t>пешеходного</a:t>
            </a:r>
            <a:r>
              <a:rPr dirty="0" sz="2200" spc="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C00000"/>
                </a:solidFill>
                <a:latin typeface="Arial"/>
                <a:cs typeface="Arial"/>
              </a:rPr>
              <a:t>перехода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200" spc="-15">
                <a:solidFill>
                  <a:srgbClr val="1F07C5"/>
                </a:solidFill>
                <a:latin typeface="Arial"/>
                <a:cs typeface="Arial"/>
              </a:rPr>
              <a:t>ПОСЛУШАЙТЕ</a:t>
            </a:r>
            <a:r>
              <a:rPr dirty="0" sz="2200" spc="3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1F07C5"/>
                </a:solidFill>
                <a:latin typeface="Arial"/>
                <a:cs typeface="Arial"/>
              </a:rPr>
              <a:t>ПЕСЕНКУ.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375"/>
              </a:lnSpc>
            </a:pPr>
            <a:r>
              <a:rPr dirty="0" sz="2200" spc="-5">
                <a:solidFill>
                  <a:srgbClr val="1F07C5"/>
                </a:solidFill>
                <a:latin typeface="Arial"/>
                <a:cs typeface="Arial"/>
              </a:rPr>
              <a:t>Из нее вы </a:t>
            </a:r>
            <a:r>
              <a:rPr dirty="0" sz="2200" spc="-20">
                <a:solidFill>
                  <a:srgbClr val="1F07C5"/>
                </a:solidFill>
                <a:latin typeface="Arial"/>
                <a:cs typeface="Arial"/>
              </a:rPr>
              <a:t>узнаете </a:t>
            </a:r>
            <a:r>
              <a:rPr dirty="0" sz="2200" spc="-5">
                <a:solidFill>
                  <a:srgbClr val="1F07C5"/>
                </a:solidFill>
                <a:latin typeface="Arial"/>
                <a:cs typeface="Arial"/>
              </a:rPr>
              <a:t>о </a:t>
            </a:r>
            <a:r>
              <a:rPr dirty="0" sz="2200" spc="-20">
                <a:solidFill>
                  <a:srgbClr val="1F07C5"/>
                </a:solidFill>
                <a:latin typeface="Arial"/>
                <a:cs typeface="Arial"/>
              </a:rPr>
              <a:t>двух </a:t>
            </a:r>
            <a:r>
              <a:rPr dirty="0" sz="2200" spc="-15">
                <a:solidFill>
                  <a:srgbClr val="1F07C5"/>
                </a:solidFill>
                <a:latin typeface="Arial"/>
                <a:cs typeface="Arial"/>
              </a:rPr>
              <a:t>возможных </a:t>
            </a:r>
            <a:r>
              <a:rPr dirty="0" sz="2200" spc="-10">
                <a:solidFill>
                  <a:srgbClr val="1F07C5"/>
                </a:solidFill>
                <a:latin typeface="Arial"/>
                <a:cs typeface="Arial"/>
              </a:rPr>
              <a:t>способах</a:t>
            </a:r>
            <a:r>
              <a:rPr dirty="0" sz="2200" spc="175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1F07C5"/>
                </a:solidFill>
                <a:latin typeface="Arial"/>
                <a:cs typeface="Arial"/>
              </a:rPr>
              <a:t>перехода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15"/>
              </a:lnSpc>
            </a:pPr>
            <a:r>
              <a:rPr dirty="0" sz="2200" spc="-15">
                <a:solidFill>
                  <a:srgbClr val="1F07C5"/>
                </a:solidFill>
                <a:latin typeface="Arial"/>
                <a:cs typeface="Arial"/>
              </a:rPr>
              <a:t>нерегулируемого </a:t>
            </a:r>
            <a:r>
              <a:rPr dirty="0" sz="2200" spc="-20">
                <a:solidFill>
                  <a:srgbClr val="1F07C5"/>
                </a:solidFill>
                <a:latin typeface="Arial"/>
                <a:cs typeface="Arial"/>
              </a:rPr>
              <a:t>пешеходного перехода </a:t>
            </a:r>
            <a:r>
              <a:rPr dirty="0" sz="2200" spc="-5">
                <a:solidFill>
                  <a:srgbClr val="1F07C5"/>
                </a:solidFill>
                <a:latin typeface="Arial"/>
                <a:cs typeface="Arial"/>
              </a:rPr>
              <a:t>(в </a:t>
            </a:r>
            <a:r>
              <a:rPr dirty="0" sz="2200" spc="-15">
                <a:solidFill>
                  <a:srgbClr val="1F07C5"/>
                </a:solidFill>
                <a:latin typeface="Arial"/>
                <a:cs typeface="Arial"/>
              </a:rPr>
              <a:t>куплете </a:t>
            </a:r>
            <a:r>
              <a:rPr dirty="0" sz="2200" spc="-5">
                <a:solidFill>
                  <a:srgbClr val="1F07C5"/>
                </a:solidFill>
                <a:latin typeface="Arial"/>
                <a:cs typeface="Arial"/>
              </a:rPr>
              <a:t>и</a:t>
            </a:r>
            <a:r>
              <a:rPr dirty="0" sz="2200" spc="114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1F07C5"/>
                </a:solidFill>
                <a:latin typeface="Arial"/>
                <a:cs typeface="Arial"/>
              </a:rPr>
              <a:t>в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110"/>
              </a:lnSpc>
              <a:spcBef>
                <a:spcPts val="245"/>
              </a:spcBef>
            </a:pPr>
            <a:r>
              <a:rPr dirty="0" sz="2200" spc="-10">
                <a:solidFill>
                  <a:srgbClr val="1F07C5"/>
                </a:solidFill>
                <a:latin typeface="Arial"/>
                <a:cs typeface="Arial"/>
              </a:rPr>
              <a:t>припеве). </a:t>
            </a:r>
            <a:r>
              <a:rPr dirty="0" sz="2200">
                <a:solidFill>
                  <a:srgbClr val="1F07C5"/>
                </a:solidFill>
                <a:latin typeface="Arial"/>
                <a:cs typeface="Arial"/>
              </a:rPr>
              <a:t>Какой </a:t>
            </a:r>
            <a:r>
              <a:rPr dirty="0" sz="2200" spc="-5">
                <a:solidFill>
                  <a:srgbClr val="1F07C5"/>
                </a:solidFill>
                <a:latin typeface="Arial"/>
                <a:cs typeface="Arial"/>
              </a:rPr>
              <a:t>из </a:t>
            </a:r>
            <a:r>
              <a:rPr dirty="0" sz="2200" spc="-10">
                <a:solidFill>
                  <a:srgbClr val="1F07C5"/>
                </a:solidFill>
                <a:latin typeface="Arial"/>
                <a:cs typeface="Arial"/>
              </a:rPr>
              <a:t>них </a:t>
            </a:r>
            <a:r>
              <a:rPr dirty="0" sz="2200" spc="-15">
                <a:solidFill>
                  <a:srgbClr val="1F07C5"/>
                </a:solidFill>
                <a:latin typeface="Arial"/>
                <a:cs typeface="Arial"/>
              </a:rPr>
              <a:t>более </a:t>
            </a:r>
            <a:r>
              <a:rPr dirty="0" sz="2200" spc="-5">
                <a:solidFill>
                  <a:srgbClr val="1F07C5"/>
                </a:solidFill>
                <a:latin typeface="Arial"/>
                <a:cs typeface="Arial"/>
              </a:rPr>
              <a:t>правильный, с </a:t>
            </a:r>
            <a:r>
              <a:rPr dirty="0" sz="2200" spc="-20">
                <a:solidFill>
                  <a:srgbClr val="1F07C5"/>
                </a:solidFill>
                <a:latin typeface="Arial"/>
                <a:cs typeface="Arial"/>
              </a:rPr>
              <a:t>точки </a:t>
            </a:r>
            <a:r>
              <a:rPr dirty="0" sz="2200" spc="-10">
                <a:solidFill>
                  <a:srgbClr val="1F07C5"/>
                </a:solidFill>
                <a:latin typeface="Arial"/>
                <a:cs typeface="Arial"/>
              </a:rPr>
              <a:t>зрения  </a:t>
            </a:r>
            <a:r>
              <a:rPr dirty="0" sz="2200" spc="-15">
                <a:solidFill>
                  <a:srgbClr val="1F07C5"/>
                </a:solidFill>
                <a:latin typeface="Arial"/>
                <a:cs typeface="Arial"/>
              </a:rPr>
              <a:t>безопасности?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А. </a:t>
            </a:r>
            <a:r>
              <a:rPr dirty="0" sz="2200" spc="-20">
                <a:solidFill>
                  <a:srgbClr val="1F07C5"/>
                </a:solidFill>
                <a:latin typeface="Arial"/>
                <a:cs typeface="Arial"/>
              </a:rPr>
              <a:t>оба</a:t>
            </a:r>
            <a:r>
              <a:rPr dirty="0" sz="2200" spc="-8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F07C5"/>
                </a:solidFill>
                <a:latin typeface="Arial"/>
                <a:cs typeface="Arial"/>
              </a:rPr>
              <a:t>верные.</a:t>
            </a:r>
            <a:endParaRPr sz="2200">
              <a:latin typeface="Arial"/>
              <a:cs typeface="Arial"/>
            </a:endParaRPr>
          </a:p>
          <a:p>
            <a:pPr marL="12700" marR="3724275">
              <a:lnSpc>
                <a:spcPct val="100000"/>
              </a:lnSpc>
            </a:pP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Б. </a:t>
            </a:r>
            <a:r>
              <a:rPr dirty="0" sz="2200" spc="-5">
                <a:solidFill>
                  <a:srgbClr val="1F07C5"/>
                </a:solidFill>
                <a:latin typeface="Arial"/>
                <a:cs typeface="Arial"/>
              </a:rPr>
              <a:t>первый </a:t>
            </a:r>
            <a:r>
              <a:rPr dirty="0" sz="2200" spc="-10">
                <a:solidFill>
                  <a:srgbClr val="1F07C5"/>
                </a:solidFill>
                <a:latin typeface="Arial"/>
                <a:cs typeface="Arial"/>
              </a:rPr>
              <a:t>вариант </a:t>
            </a:r>
            <a:r>
              <a:rPr dirty="0" sz="2200" spc="-5">
                <a:solidFill>
                  <a:srgbClr val="1F07C5"/>
                </a:solidFill>
                <a:latin typeface="Arial"/>
                <a:cs typeface="Arial"/>
              </a:rPr>
              <a:t>в </a:t>
            </a:r>
            <a:r>
              <a:rPr dirty="0" sz="2200" spc="-15">
                <a:solidFill>
                  <a:srgbClr val="1F07C5"/>
                </a:solidFill>
                <a:latin typeface="Arial"/>
                <a:cs typeface="Arial"/>
              </a:rPr>
              <a:t>куплете.  </a:t>
            </a: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В. </a:t>
            </a:r>
            <a:r>
              <a:rPr dirty="0" sz="2200" spc="-20">
                <a:solidFill>
                  <a:srgbClr val="1F07C5"/>
                </a:solidFill>
                <a:latin typeface="Arial"/>
                <a:cs typeface="Arial"/>
              </a:rPr>
              <a:t>второй </a:t>
            </a:r>
            <a:r>
              <a:rPr dirty="0" sz="2200" spc="-10">
                <a:solidFill>
                  <a:srgbClr val="1F07C5"/>
                </a:solidFill>
                <a:latin typeface="Arial"/>
                <a:cs typeface="Arial"/>
              </a:rPr>
              <a:t>вариант </a:t>
            </a:r>
            <a:r>
              <a:rPr dirty="0" sz="2200" spc="-5">
                <a:solidFill>
                  <a:srgbClr val="1F07C5"/>
                </a:solidFill>
                <a:latin typeface="Arial"/>
                <a:cs typeface="Arial"/>
              </a:rPr>
              <a:t>в</a:t>
            </a:r>
            <a:r>
              <a:rPr dirty="0" sz="2200" spc="25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F07C5"/>
                </a:solidFill>
                <a:latin typeface="Arial"/>
                <a:cs typeface="Arial"/>
              </a:rPr>
              <a:t>припеве.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spc="-10">
                <a:solidFill>
                  <a:srgbClr val="1F07C5"/>
                </a:solidFill>
                <a:latin typeface="Arial"/>
                <a:cs typeface="Arial"/>
              </a:rPr>
              <a:t>Обоснуйте свой</a:t>
            </a:r>
            <a:r>
              <a:rPr dirty="0" sz="2200" spc="3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1F07C5"/>
                </a:solidFill>
                <a:latin typeface="Arial"/>
                <a:cs typeface="Arial"/>
              </a:rPr>
              <a:t>ответ.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14" y="1190625"/>
            <a:ext cx="5852160" cy="200088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правилах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Arial"/>
                <a:cs typeface="Arial"/>
              </a:rPr>
              <a:t>перехода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нерегулируемого </a:t>
            </a:r>
            <a:r>
              <a:rPr dirty="0" sz="2400" spc="-25">
                <a:solidFill>
                  <a:srgbClr val="C00000"/>
                </a:solidFill>
                <a:latin typeface="Arial"/>
                <a:cs typeface="Arial"/>
              </a:rPr>
              <a:t>пешеходного</a:t>
            </a:r>
            <a:r>
              <a:rPr dirty="0" sz="2400" spc="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Arial"/>
                <a:cs typeface="Arial"/>
              </a:rPr>
              <a:t>перехода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35">
                <a:solidFill>
                  <a:srgbClr val="1F487C"/>
                </a:solidFill>
                <a:latin typeface="Arial"/>
                <a:cs typeface="Arial"/>
              </a:rPr>
              <a:t>ВСТАВИТЬ </a:t>
            </a:r>
            <a:r>
              <a:rPr dirty="0" sz="2400" spc="-5">
                <a:solidFill>
                  <a:srgbClr val="1F487C"/>
                </a:solidFill>
                <a:latin typeface="Arial"/>
                <a:cs typeface="Arial"/>
              </a:rPr>
              <a:t>ВИДЕО </a:t>
            </a:r>
            <a:r>
              <a:rPr dirty="0" sz="2400">
                <a:solidFill>
                  <a:srgbClr val="1F487C"/>
                </a:solidFill>
                <a:latin typeface="Arial"/>
                <a:cs typeface="Arial"/>
              </a:rPr>
              <a:t>о </a:t>
            </a:r>
            <a:r>
              <a:rPr dirty="0" sz="2400" spc="-5">
                <a:solidFill>
                  <a:srgbClr val="1F487C"/>
                </a:solidFill>
                <a:latin typeface="Arial"/>
                <a:cs typeface="Arial"/>
              </a:rPr>
              <a:t>правилах</a:t>
            </a:r>
            <a:r>
              <a:rPr dirty="0" sz="2400" spc="2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1F487C"/>
                </a:solidFill>
                <a:latin typeface="Arial"/>
                <a:cs typeface="Arial"/>
              </a:rPr>
              <a:t>перехода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9372" y="286511"/>
            <a:ext cx="8525510" cy="5727700"/>
            <a:chOff x="309372" y="286511"/>
            <a:chExt cx="8525510" cy="5727700"/>
          </a:xfrm>
        </p:grpSpPr>
        <p:sp>
          <p:nvSpPr>
            <p:cNvPr id="5" name="object 5"/>
            <p:cNvSpPr/>
            <p:nvPr/>
          </p:nvSpPr>
          <p:spPr>
            <a:xfrm>
              <a:off x="309372" y="1217675"/>
              <a:ext cx="8525256" cy="4796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39127" y="286511"/>
              <a:ext cx="1908048" cy="1901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30098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6443471" y="548640"/>
            <a:ext cx="1909572" cy="190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540" y="1263777"/>
            <a:ext cx="7683500" cy="41230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400" spc="-20">
                <a:solidFill>
                  <a:srgbClr val="C00000"/>
                </a:solidFill>
                <a:latin typeface="Arial"/>
                <a:cs typeface="Arial"/>
              </a:rPr>
              <a:t>родительских</a:t>
            </a:r>
            <a:r>
              <a:rPr dirty="0" sz="24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ошибках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ПОСМОТРИТЕ </a:t>
            </a:r>
            <a:r>
              <a:rPr dirty="0" sz="2400" spc="-35">
                <a:solidFill>
                  <a:srgbClr val="1F07C5"/>
                </a:solidFill>
                <a:latin typeface="Arial"/>
                <a:cs typeface="Arial"/>
              </a:rPr>
              <a:t>ДВА</a:t>
            </a:r>
            <a:r>
              <a:rPr dirty="0" sz="2400" spc="-25">
                <a:solidFill>
                  <a:srgbClr val="1F07C5"/>
                </a:solidFill>
                <a:latin typeface="Arial"/>
                <a:cs typeface="Arial"/>
              </a:rPr>
              <a:t> СЮЖЕТА.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algn="just" marL="12700" marR="742315">
              <a:lnSpc>
                <a:spcPct val="100000"/>
              </a:lnSpc>
            </a:pPr>
            <a:r>
              <a:rPr dirty="0" sz="2400" spc="5">
                <a:solidFill>
                  <a:srgbClr val="1F07C5"/>
                </a:solidFill>
                <a:latin typeface="Arial"/>
                <a:cs typeface="Arial"/>
              </a:rPr>
              <a:t>Какая ошибка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в </a:t>
            </a:r>
            <a:r>
              <a:rPr dirty="0" sz="2400" spc="-15">
                <a:solidFill>
                  <a:srgbClr val="1F07C5"/>
                </a:solidFill>
                <a:latin typeface="Arial"/>
                <a:cs typeface="Arial"/>
              </a:rPr>
              <a:t>поведении </a:t>
            </a:r>
            <a:r>
              <a:rPr dirty="0" sz="2400" spc="-25">
                <a:solidFill>
                  <a:srgbClr val="1F07C5"/>
                </a:solidFill>
                <a:latin typeface="Arial"/>
                <a:cs typeface="Arial"/>
              </a:rPr>
              <a:t>родителей 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привела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к  </a:t>
            </a:r>
            <a:r>
              <a:rPr dirty="0" sz="2400" spc="-15">
                <a:solidFill>
                  <a:srgbClr val="1F07C5"/>
                </a:solidFill>
                <a:latin typeface="Arial"/>
                <a:cs typeface="Arial"/>
              </a:rPr>
              <a:t>небезопасной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для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ребенка 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дорожной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ситуации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в  </a:t>
            </a:r>
            <a:r>
              <a:rPr dirty="0" sz="2400" spc="5">
                <a:solidFill>
                  <a:srgbClr val="1F07C5"/>
                </a:solidFill>
                <a:latin typeface="Arial"/>
                <a:cs typeface="Arial"/>
              </a:rPr>
              <a:t>каждом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из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 сюжетов?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!!!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3 </a:t>
            </a:r>
            <a:r>
              <a:rPr dirty="0" sz="2400" spc="-15">
                <a:solidFill>
                  <a:srgbClr val="1F07C5"/>
                </a:solidFill>
                <a:latin typeface="Arial"/>
                <a:cs typeface="Arial"/>
              </a:rPr>
              <a:t>балла 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дается </a:t>
            </a:r>
            <a:r>
              <a:rPr dirty="0" sz="2400" spc="-30">
                <a:solidFill>
                  <a:srgbClr val="1F07C5"/>
                </a:solidFill>
                <a:latin typeface="Arial"/>
                <a:cs typeface="Arial"/>
              </a:rPr>
              <a:t>ТОЛЬКО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за 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верное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указание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на 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обе 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ошибки.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30098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263777"/>
            <a:ext cx="35699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400" spc="-20">
                <a:solidFill>
                  <a:srgbClr val="C00000"/>
                </a:solidFill>
                <a:latin typeface="Arial"/>
                <a:cs typeface="Arial"/>
              </a:rPr>
              <a:t>родительских</a:t>
            </a:r>
            <a:r>
              <a:rPr dirty="0" sz="24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ошибках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580894"/>
            <a:ext cx="63315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>
                <a:solidFill>
                  <a:srgbClr val="1F487C"/>
                </a:solidFill>
                <a:latin typeface="Arial"/>
                <a:cs typeface="Arial"/>
              </a:rPr>
              <a:t>ВСТАВИТЬ </a:t>
            </a:r>
            <a:r>
              <a:rPr dirty="0" sz="2400" spc="-5">
                <a:solidFill>
                  <a:srgbClr val="1F487C"/>
                </a:solidFill>
                <a:latin typeface="Arial"/>
                <a:cs typeface="Arial"/>
              </a:rPr>
              <a:t>ВИДЕО </a:t>
            </a:r>
            <a:r>
              <a:rPr dirty="0" sz="2400">
                <a:solidFill>
                  <a:srgbClr val="1F487C"/>
                </a:solidFill>
                <a:latin typeface="Arial"/>
                <a:cs typeface="Arial"/>
              </a:rPr>
              <a:t>о </a:t>
            </a:r>
            <a:r>
              <a:rPr dirty="0" sz="2400" spc="-20">
                <a:solidFill>
                  <a:srgbClr val="1F487C"/>
                </a:solidFill>
                <a:latin typeface="Arial"/>
                <a:cs typeface="Arial"/>
              </a:rPr>
              <a:t>родительских</a:t>
            </a:r>
            <a:r>
              <a:rPr dirty="0" sz="2400" spc="2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F487C"/>
                </a:solidFill>
                <a:latin typeface="Arial"/>
                <a:cs typeface="Arial"/>
              </a:rPr>
              <a:t>ошибках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179" y="405384"/>
            <a:ext cx="8549640" cy="5750560"/>
            <a:chOff x="297179" y="405384"/>
            <a:chExt cx="8549640" cy="5750560"/>
          </a:xfrm>
        </p:grpSpPr>
        <p:sp>
          <p:nvSpPr>
            <p:cNvPr id="6" name="object 6"/>
            <p:cNvSpPr/>
            <p:nvPr/>
          </p:nvSpPr>
          <p:spPr>
            <a:xfrm>
              <a:off x="297179" y="1345692"/>
              <a:ext cx="8549640" cy="48097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696456" y="405384"/>
              <a:ext cx="1908048" cy="19004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0953" y="4765294"/>
            <a:ext cx="401066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" b="1">
                <a:solidFill>
                  <a:srgbClr val="1F07C5"/>
                </a:solidFill>
                <a:latin typeface="Arial"/>
                <a:cs typeface="Arial"/>
              </a:rPr>
              <a:t>ПОДСЧЁТ</a:t>
            </a:r>
            <a:r>
              <a:rPr dirty="0" sz="3200" spc="-110" b="1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3200" spc="-15" b="1">
                <a:solidFill>
                  <a:srgbClr val="1F07C5"/>
                </a:solidFill>
                <a:latin typeface="Arial"/>
                <a:cs typeface="Arial"/>
              </a:rPr>
              <a:t>БАЛЛОВ!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1053083"/>
            <a:ext cx="4392168" cy="5634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30140" y="548640"/>
            <a:ext cx="3672840" cy="3672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30098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6839711" y="477012"/>
            <a:ext cx="1908048" cy="190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6303" y="1002893"/>
            <a:ext cx="8075295" cy="493395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00"/>
              </a:spcBef>
            </a:pP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000" spc="-5">
                <a:solidFill>
                  <a:srgbClr val="C00000"/>
                </a:solidFill>
                <a:latin typeface="Arial"/>
                <a:cs typeface="Arial"/>
              </a:rPr>
              <a:t>правилах</a:t>
            </a:r>
            <a:r>
              <a:rPr dirty="0" sz="2000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C00000"/>
                </a:solidFill>
                <a:latin typeface="Arial"/>
                <a:cs typeface="Arial"/>
              </a:rPr>
              <a:t>перехода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2000" spc="-15">
                <a:solidFill>
                  <a:srgbClr val="C00000"/>
                </a:solidFill>
                <a:latin typeface="Arial"/>
                <a:cs typeface="Arial"/>
              </a:rPr>
              <a:t>нерегулируемого </a:t>
            </a:r>
            <a:r>
              <a:rPr dirty="0" sz="2000" spc="-20">
                <a:solidFill>
                  <a:srgbClr val="C00000"/>
                </a:solidFill>
                <a:latin typeface="Arial"/>
                <a:cs typeface="Arial"/>
              </a:rPr>
              <a:t>пешеходного</a:t>
            </a:r>
            <a:r>
              <a:rPr dirty="0" sz="2000" spc="-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C00000"/>
                </a:solidFill>
                <a:latin typeface="Arial"/>
                <a:cs typeface="Arial"/>
              </a:rPr>
              <a:t>перехода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Arial"/>
              <a:cs typeface="Arial"/>
            </a:endParaRPr>
          </a:p>
          <a:p>
            <a:pPr marL="12700" marR="534670">
              <a:lnSpc>
                <a:spcPct val="100000"/>
              </a:lnSpc>
            </a:pP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Из </a:t>
            </a:r>
            <a:r>
              <a:rPr dirty="0" sz="2400" spc="10">
                <a:solidFill>
                  <a:srgbClr val="C00000"/>
                </a:solidFill>
                <a:latin typeface="Times New Roman"/>
                <a:cs typeface="Times New Roman"/>
              </a:rPr>
              <a:t>песенки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вы 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узнали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о </a:t>
            </a:r>
            <a:r>
              <a:rPr dirty="0" sz="2400" spc="-20">
                <a:solidFill>
                  <a:srgbClr val="C00000"/>
                </a:solidFill>
                <a:latin typeface="Times New Roman"/>
                <a:cs typeface="Times New Roman"/>
              </a:rPr>
              <a:t>двух 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способах </a:t>
            </a:r>
            <a:r>
              <a:rPr dirty="0" sz="2400" spc="-30">
                <a:solidFill>
                  <a:srgbClr val="C00000"/>
                </a:solidFill>
                <a:latin typeface="Times New Roman"/>
                <a:cs typeface="Times New Roman"/>
              </a:rPr>
              <a:t>перехода  </a:t>
            </a:r>
            <a:r>
              <a:rPr dirty="0" sz="2400" spc="-20">
                <a:solidFill>
                  <a:srgbClr val="C00000"/>
                </a:solidFill>
                <a:latin typeface="Times New Roman"/>
                <a:cs typeface="Times New Roman"/>
              </a:rPr>
              <a:t>нерегулируемого </a:t>
            </a:r>
            <a:r>
              <a:rPr dirty="0" sz="2400" spc="-30">
                <a:solidFill>
                  <a:srgbClr val="C00000"/>
                </a:solidFill>
                <a:latin typeface="Times New Roman"/>
                <a:cs typeface="Times New Roman"/>
              </a:rPr>
              <a:t>пешеходного перехода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(в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куплете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и в 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припеве). </a:t>
            </a:r>
            <a:r>
              <a:rPr dirty="0" sz="2400" spc="-35">
                <a:solidFill>
                  <a:srgbClr val="C00000"/>
                </a:solidFill>
                <a:latin typeface="Times New Roman"/>
                <a:cs typeface="Times New Roman"/>
              </a:rPr>
              <a:t>Какой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из них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более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правильный,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с </a:t>
            </a:r>
            <a:r>
              <a:rPr dirty="0" sz="2400" spc="-25">
                <a:solidFill>
                  <a:srgbClr val="C00000"/>
                </a:solidFill>
                <a:latin typeface="Times New Roman"/>
                <a:cs typeface="Times New Roman"/>
              </a:rPr>
              <a:t>точки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зрения 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безопасности?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solidFill>
                  <a:srgbClr val="C00000"/>
                </a:solidFill>
                <a:latin typeface="Arial"/>
                <a:cs typeface="Arial"/>
              </a:rPr>
              <a:t>В. </a:t>
            </a:r>
            <a:r>
              <a:rPr dirty="0" sz="2000" spc="-20">
                <a:solidFill>
                  <a:srgbClr val="1F07C5"/>
                </a:solidFill>
                <a:latin typeface="Arial"/>
                <a:cs typeface="Arial"/>
              </a:rPr>
              <a:t>Второй </a:t>
            </a:r>
            <a:r>
              <a:rPr dirty="0" sz="2000" spc="-5">
                <a:solidFill>
                  <a:srgbClr val="1F07C5"/>
                </a:solidFill>
                <a:latin typeface="Arial"/>
                <a:cs typeface="Arial"/>
              </a:rPr>
              <a:t>вариант </a:t>
            </a:r>
            <a:r>
              <a:rPr dirty="0" sz="2000">
                <a:solidFill>
                  <a:srgbClr val="1F07C5"/>
                </a:solidFill>
                <a:latin typeface="Arial"/>
                <a:cs typeface="Arial"/>
              </a:rPr>
              <a:t>в</a:t>
            </a:r>
            <a:r>
              <a:rPr dirty="0" sz="2000" spc="-35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07C5"/>
                </a:solidFill>
                <a:latin typeface="Arial"/>
                <a:cs typeface="Arial"/>
              </a:rPr>
              <a:t>припеве.</a:t>
            </a: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solidFill>
                  <a:srgbClr val="1F07C5"/>
                </a:solidFill>
                <a:latin typeface="Arial"/>
                <a:cs typeface="Arial"/>
              </a:rPr>
              <a:t>В </a:t>
            </a:r>
            <a:r>
              <a:rPr dirty="0" sz="2000" spc="-15">
                <a:solidFill>
                  <a:srgbClr val="1F07C5"/>
                </a:solidFill>
                <a:latin typeface="Arial"/>
                <a:cs typeface="Arial"/>
              </a:rPr>
              <a:t>куплете </a:t>
            </a:r>
            <a:r>
              <a:rPr dirty="0" sz="2000" spc="-10">
                <a:solidFill>
                  <a:srgbClr val="1F07C5"/>
                </a:solidFill>
                <a:latin typeface="Arial"/>
                <a:cs typeface="Arial"/>
              </a:rPr>
              <a:t>говорится, </a:t>
            </a:r>
            <a:r>
              <a:rPr dirty="0" sz="2000" spc="-15">
                <a:solidFill>
                  <a:srgbClr val="1F07C5"/>
                </a:solidFill>
                <a:latin typeface="Arial"/>
                <a:cs typeface="Arial"/>
              </a:rPr>
              <a:t>что </a:t>
            </a:r>
            <a:r>
              <a:rPr dirty="0" sz="2000">
                <a:solidFill>
                  <a:srgbClr val="1F07C5"/>
                </a:solidFill>
                <a:latin typeface="Arial"/>
                <a:cs typeface="Arial"/>
              </a:rPr>
              <a:t>в </a:t>
            </a:r>
            <a:r>
              <a:rPr dirty="0" sz="2000" spc="-15">
                <a:solidFill>
                  <a:srgbClr val="1F07C5"/>
                </a:solidFill>
                <a:latin typeface="Arial"/>
                <a:cs typeface="Arial"/>
              </a:rPr>
              <a:t>начале </a:t>
            </a:r>
            <a:r>
              <a:rPr dirty="0" sz="2000" spc="-20">
                <a:solidFill>
                  <a:srgbClr val="1F07C5"/>
                </a:solidFill>
                <a:latin typeface="Arial"/>
                <a:cs typeface="Arial"/>
              </a:rPr>
              <a:t>перехода </a:t>
            </a:r>
            <a:r>
              <a:rPr dirty="0" sz="2000" spc="-5">
                <a:solidFill>
                  <a:srgbClr val="1F07C5"/>
                </a:solidFill>
                <a:latin typeface="Arial"/>
                <a:cs typeface="Arial"/>
              </a:rPr>
              <a:t>надо </a:t>
            </a:r>
            <a:r>
              <a:rPr dirty="0" sz="2000" spc="-15">
                <a:solidFill>
                  <a:srgbClr val="1F07C5"/>
                </a:solidFill>
                <a:latin typeface="Arial"/>
                <a:cs typeface="Arial"/>
              </a:rPr>
              <a:t>посмотреть  </a:t>
            </a:r>
            <a:r>
              <a:rPr dirty="0" sz="2000" spc="-25">
                <a:solidFill>
                  <a:srgbClr val="1F07C5"/>
                </a:solidFill>
                <a:latin typeface="Arial"/>
                <a:cs typeface="Arial"/>
              </a:rPr>
              <a:t>ТОЛЬКО </a:t>
            </a:r>
            <a:r>
              <a:rPr dirty="0" sz="2000" spc="-10">
                <a:solidFill>
                  <a:srgbClr val="1F07C5"/>
                </a:solidFill>
                <a:latin typeface="Arial"/>
                <a:cs typeface="Arial"/>
              </a:rPr>
              <a:t>налево, </a:t>
            </a:r>
            <a:r>
              <a:rPr dirty="0" sz="2000">
                <a:solidFill>
                  <a:srgbClr val="1F07C5"/>
                </a:solidFill>
                <a:latin typeface="Arial"/>
                <a:cs typeface="Arial"/>
              </a:rPr>
              <a:t>а уже </a:t>
            </a:r>
            <a:r>
              <a:rPr dirty="0" sz="2000" spc="-5">
                <a:solidFill>
                  <a:srgbClr val="1F07C5"/>
                </a:solidFill>
                <a:latin typeface="Arial"/>
                <a:cs typeface="Arial"/>
              </a:rPr>
              <a:t>на </a:t>
            </a:r>
            <a:r>
              <a:rPr dirty="0" sz="2000" spc="-10">
                <a:solidFill>
                  <a:srgbClr val="1F07C5"/>
                </a:solidFill>
                <a:latin typeface="Arial"/>
                <a:cs typeface="Arial"/>
              </a:rPr>
              <a:t>середине </a:t>
            </a:r>
            <a:r>
              <a:rPr dirty="0" sz="2000" spc="-5">
                <a:solidFill>
                  <a:srgbClr val="1F07C5"/>
                </a:solidFill>
                <a:latin typeface="Arial"/>
                <a:cs typeface="Arial"/>
              </a:rPr>
              <a:t>дороги </a:t>
            </a:r>
            <a:r>
              <a:rPr dirty="0" sz="2000">
                <a:solidFill>
                  <a:srgbClr val="1F07C5"/>
                </a:solidFill>
                <a:latin typeface="Arial"/>
                <a:cs typeface="Arial"/>
              </a:rPr>
              <a:t>– </a:t>
            </a:r>
            <a:r>
              <a:rPr dirty="0" sz="2000" spc="-10">
                <a:solidFill>
                  <a:srgbClr val="1F07C5"/>
                </a:solidFill>
                <a:latin typeface="Arial"/>
                <a:cs typeface="Arial"/>
              </a:rPr>
              <a:t>направо. Это  неверно. </a:t>
            </a:r>
            <a:r>
              <a:rPr dirty="0" sz="2000" spc="-20">
                <a:solidFill>
                  <a:srgbClr val="1F07C5"/>
                </a:solidFill>
                <a:latin typeface="Arial"/>
                <a:cs typeface="Arial"/>
              </a:rPr>
              <a:t>Пешеходу необходимо </a:t>
            </a:r>
            <a:r>
              <a:rPr dirty="0" sz="2000">
                <a:solidFill>
                  <a:srgbClr val="1F07C5"/>
                </a:solidFill>
                <a:latin typeface="Arial"/>
                <a:cs typeface="Arial"/>
              </a:rPr>
              <a:t>в </a:t>
            </a:r>
            <a:r>
              <a:rPr dirty="0" sz="2000" spc="-10">
                <a:solidFill>
                  <a:srgbClr val="1F07C5"/>
                </a:solidFill>
                <a:latin typeface="Arial"/>
                <a:cs typeface="Arial"/>
              </a:rPr>
              <a:t>начале </a:t>
            </a:r>
            <a:r>
              <a:rPr dirty="0" sz="2000" spc="-20">
                <a:solidFill>
                  <a:srgbClr val="1F07C5"/>
                </a:solidFill>
                <a:latin typeface="Arial"/>
                <a:cs typeface="Arial"/>
              </a:rPr>
              <a:t>перехода </a:t>
            </a:r>
            <a:r>
              <a:rPr dirty="0" sz="2000" spc="-15">
                <a:solidFill>
                  <a:srgbClr val="1F07C5"/>
                </a:solidFill>
                <a:latin typeface="Arial"/>
                <a:cs typeface="Arial"/>
              </a:rPr>
              <a:t>посмотреть </a:t>
            </a:r>
            <a:r>
              <a:rPr dirty="0" sz="2000">
                <a:solidFill>
                  <a:srgbClr val="1F07C5"/>
                </a:solidFill>
                <a:latin typeface="Arial"/>
                <a:cs typeface="Arial"/>
              </a:rPr>
              <a:t>и  </a:t>
            </a:r>
            <a:r>
              <a:rPr dirty="0" sz="2000" spc="-10">
                <a:solidFill>
                  <a:srgbClr val="1F07C5"/>
                </a:solidFill>
                <a:latin typeface="Arial"/>
                <a:cs typeface="Arial"/>
              </a:rPr>
              <a:t>налево, </a:t>
            </a:r>
            <a:r>
              <a:rPr dirty="0" sz="2000">
                <a:solidFill>
                  <a:srgbClr val="1F07C5"/>
                </a:solidFill>
                <a:latin typeface="Arial"/>
                <a:cs typeface="Arial"/>
              </a:rPr>
              <a:t>и </a:t>
            </a:r>
            <a:r>
              <a:rPr dirty="0" sz="2000" spc="-10">
                <a:solidFill>
                  <a:srgbClr val="1F07C5"/>
                </a:solidFill>
                <a:latin typeface="Arial"/>
                <a:cs typeface="Arial"/>
              </a:rPr>
              <a:t>направо, чтобы оценить дорожную </a:t>
            </a:r>
            <a:r>
              <a:rPr dirty="0" sz="2000" spc="-5">
                <a:solidFill>
                  <a:srgbClr val="1F07C5"/>
                </a:solidFill>
                <a:latin typeface="Arial"/>
                <a:cs typeface="Arial"/>
              </a:rPr>
              <a:t>ситуацию </a:t>
            </a:r>
            <a:r>
              <a:rPr dirty="0" sz="2000">
                <a:solidFill>
                  <a:srgbClr val="1F07C5"/>
                </a:solidFill>
                <a:latin typeface="Arial"/>
                <a:cs typeface="Arial"/>
              </a:rPr>
              <a:t>в </a:t>
            </a:r>
            <a:r>
              <a:rPr dirty="0" sz="2000" spc="-15">
                <a:solidFill>
                  <a:srgbClr val="1F07C5"/>
                </a:solidFill>
                <a:latin typeface="Arial"/>
                <a:cs typeface="Arial"/>
              </a:rPr>
              <a:t>целом, </a:t>
            </a:r>
            <a:r>
              <a:rPr dirty="0" sz="2000">
                <a:solidFill>
                  <a:srgbClr val="1F07C5"/>
                </a:solidFill>
                <a:latin typeface="Arial"/>
                <a:cs typeface="Arial"/>
              </a:rPr>
              <a:t>и  </a:t>
            </a:r>
            <a:r>
              <a:rPr dirty="0" sz="2000" spc="-15">
                <a:solidFill>
                  <a:srgbClr val="1F07C5"/>
                </a:solidFill>
                <a:latin typeface="Arial"/>
                <a:cs typeface="Arial"/>
              </a:rPr>
              <a:t>только </a:t>
            </a:r>
            <a:r>
              <a:rPr dirty="0" sz="2000" spc="-20">
                <a:solidFill>
                  <a:srgbClr val="1F07C5"/>
                </a:solidFill>
                <a:latin typeface="Arial"/>
                <a:cs typeface="Arial"/>
              </a:rPr>
              <a:t>потом начать</a:t>
            </a:r>
            <a:r>
              <a:rPr dirty="0" sz="2000" spc="-1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F07C5"/>
                </a:solidFill>
                <a:latin typeface="Arial"/>
                <a:cs typeface="Arial"/>
              </a:rPr>
              <a:t>переход.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30098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6768083" y="620268"/>
            <a:ext cx="1908048" cy="190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0473" y="1047749"/>
            <a:ext cx="8072120" cy="4128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200" spc="-20">
                <a:solidFill>
                  <a:srgbClr val="C00000"/>
                </a:solidFill>
                <a:latin typeface="Arial"/>
                <a:cs typeface="Arial"/>
              </a:rPr>
              <a:t>родительских</a:t>
            </a:r>
            <a:r>
              <a:rPr dirty="0" sz="2200" spc="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C00000"/>
                </a:solidFill>
                <a:latin typeface="Arial"/>
                <a:cs typeface="Arial"/>
              </a:rPr>
              <a:t>ошибках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20">
                <a:solidFill>
                  <a:srgbClr val="C00000"/>
                </a:solidFill>
                <a:latin typeface="Times New Roman"/>
                <a:cs typeface="Times New Roman"/>
              </a:rPr>
              <a:t>Какая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ошибка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поведении</a:t>
            </a:r>
            <a:r>
              <a:rPr dirty="0" sz="2400" spc="1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родителей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привела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к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небезопасной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для</a:t>
            </a:r>
            <a:r>
              <a:rPr dirty="0" sz="2400" spc="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ребенка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дорожной ситуации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каждом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dirty="0" sz="2400" spc="3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C00000"/>
                </a:solidFill>
                <a:latin typeface="Times New Roman"/>
                <a:cs typeface="Times New Roman"/>
              </a:rPr>
              <a:t>сюжетов</a:t>
            </a:r>
            <a:r>
              <a:rPr dirty="0" sz="2200" spc="-20">
                <a:solidFill>
                  <a:srgbClr val="C00000"/>
                </a:solidFill>
                <a:latin typeface="Times New Roman"/>
                <a:cs typeface="Times New Roman"/>
              </a:rPr>
              <a:t>?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spc="-55">
                <a:solidFill>
                  <a:srgbClr val="B9352D"/>
                </a:solidFill>
                <a:latin typeface="Arial"/>
                <a:cs typeface="Arial"/>
              </a:rPr>
              <a:t>Ответ.</a:t>
            </a:r>
            <a:r>
              <a:rPr dirty="0" sz="2000" spc="40">
                <a:solidFill>
                  <a:srgbClr val="B9352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Первая</a:t>
            </a:r>
            <a:r>
              <a:rPr dirty="0" sz="2000" spc="11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ошибка:</a:t>
            </a:r>
            <a:r>
              <a:rPr dirty="0" sz="2000" spc="9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мама,</a:t>
            </a:r>
            <a:r>
              <a:rPr dirty="0" sz="2000" spc="10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F07C5"/>
                </a:solidFill>
                <a:latin typeface="Times New Roman"/>
                <a:cs typeface="Times New Roman"/>
              </a:rPr>
              <a:t>находясь</a:t>
            </a:r>
            <a:r>
              <a:rPr dirty="0" sz="2000" spc="8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с</a:t>
            </a:r>
            <a:r>
              <a:rPr dirty="0" sz="2000" spc="10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F07C5"/>
                </a:solidFill>
                <a:latin typeface="Times New Roman"/>
                <a:cs typeface="Times New Roman"/>
              </a:rPr>
              <a:t>ребенком</a:t>
            </a:r>
            <a:r>
              <a:rPr dirty="0" sz="2000" spc="10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возле</a:t>
            </a:r>
            <a:r>
              <a:rPr dirty="0" sz="2000" spc="10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проезжей</a:t>
            </a:r>
            <a:r>
              <a:rPr dirty="0" sz="2000" spc="10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части,</a:t>
            </a:r>
            <a:endParaRPr sz="2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не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держала </a:t>
            </a:r>
            <a:r>
              <a:rPr dirty="0" sz="2000" spc="-20">
                <a:solidFill>
                  <a:srgbClr val="1F07C5"/>
                </a:solidFill>
                <a:latin typeface="Times New Roman"/>
                <a:cs typeface="Times New Roman"/>
              </a:rPr>
              <a:t>его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за </a:t>
            </a:r>
            <a:r>
              <a:rPr dirty="0" sz="2000" spc="-15">
                <a:solidFill>
                  <a:srgbClr val="1F07C5"/>
                </a:solidFill>
                <a:latin typeface="Times New Roman"/>
                <a:cs typeface="Times New Roman"/>
              </a:rPr>
              <a:t>руку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(за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запястье),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поэтому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ребенок выбежал на</a:t>
            </a:r>
            <a:r>
              <a:rPr dirty="0" sz="2000" spc="5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1F07C5"/>
                </a:solidFill>
                <a:latin typeface="Times New Roman"/>
                <a:cs typeface="Times New Roman"/>
              </a:rPr>
              <a:t>дорогу.</a:t>
            </a:r>
            <a:endParaRPr sz="20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480"/>
              </a:spcBef>
            </a:pP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Вторая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ошибка: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высадив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ребенка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из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автомобиля, мама </a:t>
            </a:r>
            <a:r>
              <a:rPr dirty="0" sz="2000" spc="5">
                <a:solidFill>
                  <a:srgbClr val="1F07C5"/>
                </a:solidFill>
                <a:latin typeface="Times New Roman"/>
                <a:cs typeface="Times New Roman"/>
              </a:rPr>
              <a:t>оставила </a:t>
            </a:r>
            <a:r>
              <a:rPr dirty="0" sz="2000" spc="-15">
                <a:solidFill>
                  <a:srgbClr val="1F07C5"/>
                </a:solidFill>
                <a:latin typeface="Times New Roman"/>
                <a:cs typeface="Times New Roman"/>
              </a:rPr>
              <a:t>его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на  </a:t>
            </a:r>
            <a:r>
              <a:rPr dirty="0" sz="2000" spc="-20">
                <a:solidFill>
                  <a:srgbClr val="1F07C5"/>
                </a:solidFill>
                <a:latin typeface="Times New Roman"/>
                <a:cs typeface="Times New Roman"/>
              </a:rPr>
              <a:t>парковке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без присмотра,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а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также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дала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ему самокат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в </a:t>
            </a:r>
            <a:r>
              <a:rPr dirty="0" sz="2000" spc="-15">
                <a:solidFill>
                  <a:srgbClr val="1F07C5"/>
                </a:solidFill>
                <a:latin typeface="Times New Roman"/>
                <a:cs typeface="Times New Roman"/>
              </a:rPr>
              <a:t>неположенном </a:t>
            </a:r>
            <a:r>
              <a:rPr dirty="0" sz="2000" spc="10">
                <a:solidFill>
                  <a:srgbClr val="1F07C5"/>
                </a:solidFill>
                <a:latin typeface="Times New Roman"/>
                <a:cs typeface="Times New Roman"/>
              </a:rPr>
              <a:t>месте  </a:t>
            </a:r>
            <a:r>
              <a:rPr dirty="0" sz="2000" spc="-15">
                <a:solidFill>
                  <a:srgbClr val="1F07C5"/>
                </a:solidFill>
                <a:latin typeface="Times New Roman"/>
                <a:cs typeface="Times New Roman"/>
              </a:rPr>
              <a:t>(парковка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рядом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с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проезжей</a:t>
            </a:r>
            <a:r>
              <a:rPr dirty="0" sz="2000" spc="-3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частью).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078484"/>
            <a:ext cx="8072120" cy="3830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2237740" algn="l"/>
                <a:tab pos="4462780" algn="l"/>
                <a:tab pos="4929505" algn="l"/>
                <a:tab pos="6560184" algn="l"/>
              </a:tabLst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	д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ор</a:t>
            </a:r>
            <a:r>
              <a:rPr dirty="0" sz="2400" spc="-25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жной	</a:t>
            </a:r>
            <a:r>
              <a:rPr dirty="0" sz="2400" spc="-20">
                <a:solidFill>
                  <a:srgbClr val="C00000"/>
                </a:solidFill>
                <a:latin typeface="Arial"/>
                <a:cs typeface="Arial"/>
              </a:rPr>
              <a:t>б</a:t>
            </a:r>
            <a:r>
              <a:rPr dirty="0" sz="2400" spc="-65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dirty="0" sz="2400" spc="-25">
                <a:solidFill>
                  <a:srgbClr val="C00000"/>
                </a:solidFill>
                <a:latin typeface="Arial"/>
                <a:cs typeface="Arial"/>
              </a:rPr>
              <a:t>з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аснос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ти	и	п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авила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х	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дор</a:t>
            </a:r>
            <a:r>
              <a:rPr dirty="0" sz="2400" spc="-3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жно</a:t>
            </a:r>
            <a:r>
              <a:rPr dirty="0" sz="2400" spc="-55">
                <a:solidFill>
                  <a:srgbClr val="C00000"/>
                </a:solidFill>
                <a:latin typeface="Arial"/>
                <a:cs typeface="Arial"/>
              </a:rPr>
              <a:t>г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 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движения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разных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 странах</a:t>
            </a:r>
            <a:endParaRPr sz="2400">
              <a:latin typeface="Arial"/>
              <a:cs typeface="Arial"/>
            </a:endParaRPr>
          </a:p>
          <a:p>
            <a:pPr marL="12700" marR="1452245">
              <a:lnSpc>
                <a:spcPct val="240000"/>
              </a:lnSpc>
              <a:tabLst>
                <a:tab pos="469265" algn="l"/>
              </a:tabLst>
            </a:pP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В </a:t>
            </a:r>
            <a:r>
              <a:rPr dirty="0" sz="2400" spc="10">
                <a:solidFill>
                  <a:srgbClr val="1F07C5"/>
                </a:solidFill>
                <a:latin typeface="Arial"/>
                <a:cs typeface="Arial"/>
              </a:rPr>
              <a:t>какой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стране был </a:t>
            </a:r>
            <a:r>
              <a:rPr dirty="0" sz="2400" spc="-15">
                <a:solidFill>
                  <a:srgbClr val="1F07C5"/>
                </a:solidFill>
                <a:latin typeface="Arial"/>
                <a:cs typeface="Arial"/>
              </a:rPr>
              <a:t>создан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первый 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светофор? 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А.	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Англия.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466725" algn="l"/>
              </a:tabLst>
            </a:pP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Б.	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Япония.</a:t>
            </a:r>
            <a:endParaRPr sz="2400">
              <a:latin typeface="Arial"/>
              <a:cs typeface="Arial"/>
            </a:endParaRPr>
          </a:p>
          <a:p>
            <a:pPr marL="12700" marR="6477000">
              <a:lnSpc>
                <a:spcPct val="120000"/>
              </a:lnSpc>
              <a:spcBef>
                <a:spcPts val="5"/>
              </a:spcBef>
              <a:tabLst>
                <a:tab pos="469265" algn="l"/>
              </a:tabLst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В.	</a:t>
            </a:r>
            <a:r>
              <a:rPr dirty="0" sz="2400" spc="5">
                <a:solidFill>
                  <a:srgbClr val="1F07C5"/>
                </a:solidFill>
                <a:latin typeface="Arial"/>
                <a:cs typeface="Arial"/>
              </a:rPr>
              <a:t>К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анада.  </a:t>
            </a:r>
            <a:r>
              <a:rPr dirty="0" sz="2400" spc="-150">
                <a:solidFill>
                  <a:srgbClr val="C00000"/>
                </a:solidFill>
                <a:latin typeface="Arial"/>
                <a:cs typeface="Arial"/>
              </a:rPr>
              <a:t>Г.	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Китай.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5928" y="2781300"/>
            <a:ext cx="4084320" cy="287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016000"/>
            <a:ext cx="8044180" cy="392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C00000"/>
                </a:solidFill>
                <a:latin typeface="Times New Roman"/>
                <a:cs typeface="Times New Roman"/>
              </a:rPr>
              <a:t>О </a:t>
            </a:r>
            <a:r>
              <a:rPr dirty="0" sz="2000" spc="-5">
                <a:solidFill>
                  <a:srgbClr val="C00000"/>
                </a:solidFill>
                <a:latin typeface="Times New Roman"/>
                <a:cs typeface="Times New Roman"/>
              </a:rPr>
              <a:t>дорожной </a:t>
            </a:r>
            <a:r>
              <a:rPr dirty="0" sz="2000">
                <a:solidFill>
                  <a:srgbClr val="C00000"/>
                </a:solidFill>
                <a:latin typeface="Times New Roman"/>
                <a:cs typeface="Times New Roman"/>
              </a:rPr>
              <a:t>безопасности и </a:t>
            </a:r>
            <a:r>
              <a:rPr dirty="0" sz="2000" spc="-5">
                <a:solidFill>
                  <a:srgbClr val="C00000"/>
                </a:solidFill>
                <a:latin typeface="Times New Roman"/>
                <a:cs typeface="Times New Roman"/>
              </a:rPr>
              <a:t>правилах </a:t>
            </a:r>
            <a:r>
              <a:rPr dirty="0" sz="2000" spc="-10">
                <a:solidFill>
                  <a:srgbClr val="C00000"/>
                </a:solidFill>
                <a:latin typeface="Times New Roman"/>
                <a:cs typeface="Times New Roman"/>
              </a:rPr>
              <a:t>дорожного</a:t>
            </a:r>
            <a:r>
              <a:rPr dirty="0" sz="2000" spc="-4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C00000"/>
                </a:solidFill>
                <a:latin typeface="Times New Roman"/>
                <a:cs typeface="Times New Roman"/>
              </a:rPr>
              <a:t>движения</a:t>
            </a:r>
            <a:endParaRPr sz="2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spc="-20" b="1">
                <a:solidFill>
                  <a:srgbClr val="1F07C5"/>
                </a:solidFill>
                <a:latin typeface="Times New Roman"/>
                <a:cs typeface="Times New Roman"/>
              </a:rPr>
              <a:t>«Три</a:t>
            </a:r>
            <a:r>
              <a:rPr dirty="0" sz="2000" spc="-15" b="1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1F07C5"/>
                </a:solidFill>
                <a:latin typeface="Times New Roman"/>
                <a:cs typeface="Times New Roman"/>
              </a:rPr>
              <a:t>поросенка»</a:t>
            </a:r>
            <a:endParaRPr sz="2000">
              <a:latin typeface="Times New Roman"/>
              <a:cs typeface="Times New Roman"/>
            </a:endParaRPr>
          </a:p>
          <a:p>
            <a:pPr algn="just" marL="355600" marR="139700" indent="-342900">
              <a:lnSpc>
                <a:spcPct val="80000"/>
              </a:lnSpc>
              <a:spcBef>
                <a:spcPts val="480"/>
              </a:spcBef>
              <a:buClr>
                <a:srgbClr val="1F07C5"/>
              </a:buClr>
              <a:buFont typeface="Arial"/>
              <a:buChar char="•"/>
              <a:tabLst>
                <a:tab pos="419734" algn="l"/>
              </a:tabLst>
            </a:pPr>
            <a:r>
              <a:rPr dirty="0"/>
              <a:t>	</a:t>
            </a:r>
            <a:r>
              <a:rPr dirty="0" sz="2000" spc="-20">
                <a:solidFill>
                  <a:srgbClr val="1F07C5"/>
                </a:solidFill>
                <a:latin typeface="Times New Roman"/>
                <a:cs typeface="Times New Roman"/>
              </a:rPr>
              <a:t>Три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поросёнка: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Наф-наф, Ниф-ниф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и </a:t>
            </a:r>
            <a:r>
              <a:rPr dirty="0" sz="2000" spc="-20">
                <a:solidFill>
                  <a:srgbClr val="1F07C5"/>
                </a:solidFill>
                <a:latin typeface="Times New Roman"/>
                <a:cs typeface="Times New Roman"/>
              </a:rPr>
              <a:t>Нуф-нуф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отправились на день 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рождения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к своему </a:t>
            </a:r>
            <a:r>
              <a:rPr dirty="0" sz="2000" spc="-40">
                <a:solidFill>
                  <a:srgbClr val="1F07C5"/>
                </a:solidFill>
                <a:latin typeface="Times New Roman"/>
                <a:cs typeface="Times New Roman"/>
              </a:rPr>
              <a:t>другу. Когда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они дошли до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своего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перекрестка,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на  светофоре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горел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мигающий зеленый </a:t>
            </a:r>
            <a:r>
              <a:rPr dirty="0" sz="2000" spc="-35">
                <a:solidFill>
                  <a:srgbClr val="1F07C5"/>
                </a:solidFill>
                <a:latin typeface="Times New Roman"/>
                <a:cs typeface="Times New Roman"/>
              </a:rPr>
              <a:t>свет.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Наф-наф побежал</a:t>
            </a:r>
            <a:r>
              <a:rPr dirty="0" sz="2000" spc="3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через</a:t>
            </a:r>
            <a:endParaRPr sz="2000">
              <a:latin typeface="Times New Roman"/>
              <a:cs typeface="Times New Roman"/>
            </a:endParaRPr>
          </a:p>
          <a:p>
            <a:pPr algn="just" marL="355600" marR="368935">
              <a:lnSpc>
                <a:spcPct val="80000"/>
              </a:lnSpc>
            </a:pP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дорогу </a:t>
            </a:r>
            <a:r>
              <a:rPr dirty="0" sz="2000" spc="-20">
                <a:solidFill>
                  <a:srgbClr val="1F07C5"/>
                </a:solidFill>
                <a:latin typeface="Times New Roman"/>
                <a:cs typeface="Times New Roman"/>
              </a:rPr>
              <a:t>бегом,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Ниф-ниф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пошел </a:t>
            </a:r>
            <a:r>
              <a:rPr dirty="0" sz="2000" spc="-15">
                <a:solidFill>
                  <a:srgbClr val="1F07C5"/>
                </a:solidFill>
                <a:latin typeface="Times New Roman"/>
                <a:cs typeface="Times New Roman"/>
              </a:rPr>
              <a:t>шагом,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а </a:t>
            </a:r>
            <a:r>
              <a:rPr dirty="0" sz="2000" spc="-15">
                <a:solidFill>
                  <a:srgbClr val="1F07C5"/>
                </a:solidFill>
                <a:latin typeface="Times New Roman"/>
                <a:cs typeface="Times New Roman"/>
              </a:rPr>
              <a:t>Нуф-нуф </a:t>
            </a:r>
            <a:r>
              <a:rPr dirty="0" sz="2000" spc="10">
                <a:solidFill>
                  <a:srgbClr val="1F07C5"/>
                </a:solidFill>
                <a:latin typeface="Times New Roman"/>
                <a:cs typeface="Times New Roman"/>
              </a:rPr>
              <a:t>остался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стоять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на  тротуаре. </a:t>
            </a:r>
            <a:r>
              <a:rPr dirty="0" sz="2000" spc="-35">
                <a:solidFill>
                  <a:srgbClr val="1F07C5"/>
                </a:solidFill>
                <a:latin typeface="Times New Roman"/>
                <a:cs typeface="Times New Roman"/>
              </a:rPr>
              <a:t>Кто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из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героев поступил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правильно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и</a:t>
            </a:r>
            <a:r>
              <a:rPr dirty="0" sz="2000" spc="1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почему?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5" b="1">
                <a:solidFill>
                  <a:srgbClr val="1F07C5"/>
                </a:solidFill>
                <a:latin typeface="Times New Roman"/>
                <a:cs typeface="Times New Roman"/>
              </a:rPr>
              <a:t>«Мальчик </a:t>
            </a:r>
            <a:r>
              <a:rPr dirty="0" sz="2000" b="1">
                <a:solidFill>
                  <a:srgbClr val="1F07C5"/>
                </a:solidFill>
                <a:latin typeface="Times New Roman"/>
                <a:cs typeface="Times New Roman"/>
              </a:rPr>
              <a:t>и Красная</a:t>
            </a:r>
            <a:r>
              <a:rPr dirty="0" sz="2000" spc="-55" b="1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15" b="1">
                <a:solidFill>
                  <a:srgbClr val="1F07C5"/>
                </a:solidFill>
                <a:latin typeface="Times New Roman"/>
                <a:cs typeface="Times New Roman"/>
              </a:rPr>
              <a:t>Шапочка»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25">
                <a:solidFill>
                  <a:srgbClr val="1F07C5"/>
                </a:solidFill>
                <a:latin typeface="Times New Roman"/>
                <a:cs typeface="Times New Roman"/>
              </a:rPr>
              <a:t>Мальчик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едет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на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велосипеде.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На </a:t>
            </a:r>
            <a:r>
              <a:rPr dirty="0" sz="2000" spc="-15">
                <a:solidFill>
                  <a:srgbClr val="1F07C5"/>
                </a:solidFill>
                <a:latin typeface="Times New Roman"/>
                <a:cs typeface="Times New Roman"/>
              </a:rPr>
              <a:t>автобусной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остановке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видит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Красную  </a:t>
            </a:r>
            <a:r>
              <a:rPr dirty="0" sz="2000" spc="-15">
                <a:solidFill>
                  <a:srgbClr val="1F07C5"/>
                </a:solidFill>
                <a:latin typeface="Times New Roman"/>
                <a:cs typeface="Times New Roman"/>
              </a:rPr>
              <a:t>Шапочку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и</a:t>
            </a:r>
            <a:r>
              <a:rPr dirty="0" sz="2000" spc="-2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Волка.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16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- Довези меня до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аптеки,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- </a:t>
            </a:r>
            <a:r>
              <a:rPr dirty="0" sz="2000" spc="5">
                <a:solidFill>
                  <a:srgbClr val="1F07C5"/>
                </a:solidFill>
                <a:latin typeface="Times New Roman"/>
                <a:cs typeface="Times New Roman"/>
              </a:rPr>
              <a:t>просит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Красная </a:t>
            </a:r>
            <a:r>
              <a:rPr dirty="0" sz="2000" spc="-15">
                <a:solidFill>
                  <a:srgbClr val="1F07C5"/>
                </a:solidFill>
                <a:latin typeface="Times New Roman"/>
                <a:cs typeface="Times New Roman"/>
              </a:rPr>
              <a:t>Шапочка,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- у меня</a:t>
            </a:r>
            <a:r>
              <a:rPr dirty="0" sz="2000" spc="-60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F07C5"/>
                </a:solidFill>
                <a:latin typeface="Times New Roman"/>
                <a:cs typeface="Times New Roman"/>
              </a:rPr>
              <a:t>бабушка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160"/>
              </a:lnSpc>
            </a:pPr>
            <a:r>
              <a:rPr dirty="0" sz="2000" spc="-30">
                <a:solidFill>
                  <a:srgbClr val="1F07C5"/>
                </a:solidFill>
                <a:latin typeface="Times New Roman"/>
                <a:cs typeface="Times New Roman"/>
              </a:rPr>
              <a:t>болеет.</a:t>
            </a:r>
            <a:endParaRPr sz="2000">
              <a:latin typeface="Times New Roman"/>
              <a:cs typeface="Times New Roman"/>
            </a:endParaRPr>
          </a:p>
          <a:p>
            <a:pPr marL="12700" marR="483552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- </a:t>
            </a:r>
            <a:r>
              <a:rPr dirty="0" sz="2000" spc="-40">
                <a:solidFill>
                  <a:srgbClr val="1F07C5"/>
                </a:solidFill>
                <a:latin typeface="Times New Roman"/>
                <a:cs typeface="Times New Roman"/>
              </a:rPr>
              <a:t>Нет,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меня, - </a:t>
            </a:r>
            <a:r>
              <a:rPr dirty="0" sz="2000" spc="5">
                <a:solidFill>
                  <a:srgbClr val="1F07C5"/>
                </a:solidFill>
                <a:latin typeface="Times New Roman"/>
                <a:cs typeface="Times New Roman"/>
              </a:rPr>
              <a:t>просит </a:t>
            </a:r>
            <a:r>
              <a:rPr dirty="0" sz="2000" spc="-10">
                <a:solidFill>
                  <a:srgbClr val="1F07C5"/>
                </a:solidFill>
                <a:latin typeface="Times New Roman"/>
                <a:cs typeface="Times New Roman"/>
              </a:rPr>
              <a:t>волк.  </a:t>
            </a:r>
            <a:r>
              <a:rPr dirty="0" sz="2000" spc="-35">
                <a:solidFill>
                  <a:srgbClr val="1F07C5"/>
                </a:solidFill>
                <a:latin typeface="Times New Roman"/>
                <a:cs typeface="Times New Roman"/>
              </a:rPr>
              <a:t>Кто 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поедет </a:t>
            </a:r>
            <a:r>
              <a:rPr dirty="0" sz="2000">
                <a:solidFill>
                  <a:srgbClr val="1F07C5"/>
                </a:solidFill>
                <a:latin typeface="Times New Roman"/>
                <a:cs typeface="Times New Roman"/>
              </a:rPr>
              <a:t>с</a:t>
            </a:r>
            <a:r>
              <a:rPr dirty="0" sz="2000" spc="-5">
                <a:solidFill>
                  <a:srgbClr val="1F07C5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1F07C5"/>
                </a:solidFill>
                <a:latin typeface="Times New Roman"/>
                <a:cs typeface="Times New Roman"/>
              </a:rPr>
              <a:t>мальчиком?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7049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041908"/>
            <a:ext cx="8072755" cy="419608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дорожной 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безопасности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правилах 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дорожного 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движения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разных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 странах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Arial"/>
              <a:cs typeface="Arial"/>
            </a:endParaRPr>
          </a:p>
          <a:p>
            <a:pPr algn="just" marL="12700" marR="5080">
              <a:lnSpc>
                <a:spcPct val="90000"/>
              </a:lnSpc>
            </a:pP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В </a:t>
            </a:r>
            <a:r>
              <a:rPr dirty="0" sz="2400" spc="10">
                <a:solidFill>
                  <a:srgbClr val="1F07C5"/>
                </a:solidFill>
                <a:latin typeface="Arial"/>
                <a:cs typeface="Arial"/>
              </a:rPr>
              <a:t>какой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стране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до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24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июня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2018 </a:t>
            </a:r>
            <a:r>
              <a:rPr dirty="0" sz="2400" spc="-155">
                <a:solidFill>
                  <a:srgbClr val="1F07C5"/>
                </a:solidFill>
                <a:latin typeface="Arial"/>
                <a:cs typeface="Arial"/>
              </a:rPr>
              <a:t>г.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женщинам </a:t>
            </a:r>
            <a:r>
              <a:rPr dirty="0" sz="2400" spc="5">
                <a:solidFill>
                  <a:srgbClr val="1F07C5"/>
                </a:solidFill>
                <a:latin typeface="Arial"/>
                <a:cs typeface="Arial"/>
              </a:rPr>
              <a:t>было  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строго запрещено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не 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только </a:t>
            </a:r>
            <a:r>
              <a:rPr dirty="0" sz="2400" spc="-15">
                <a:solidFill>
                  <a:srgbClr val="1F07C5"/>
                </a:solidFill>
                <a:latin typeface="Arial"/>
                <a:cs typeface="Arial"/>
              </a:rPr>
              <a:t>водить автомобиль, 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но 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даже 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ездить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на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велосипеде: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А.	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Туркменистан.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466725" algn="l"/>
              </a:tabLst>
            </a:pP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Б.	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Иран.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469265" algn="l"/>
              </a:tabLst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В.	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Марокко.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393065" algn="l"/>
              </a:tabLst>
            </a:pPr>
            <a:r>
              <a:rPr dirty="0" sz="2400" spc="-150">
                <a:solidFill>
                  <a:srgbClr val="C00000"/>
                </a:solidFill>
                <a:latin typeface="Arial"/>
                <a:cs typeface="Arial"/>
              </a:rPr>
              <a:t>Г.	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Саудовская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Аравия.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79364" y="3572255"/>
            <a:ext cx="3046476" cy="1897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Вопрос №</a:t>
            </a:r>
            <a:r>
              <a:rPr dirty="0" spc="-55"/>
              <a:t> </a:t>
            </a:r>
            <a:r>
              <a:rPr dirty="0" spc="-5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969340"/>
            <a:ext cx="8073390" cy="4196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2735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дорожной 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безопасности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правилах</a:t>
            </a:r>
            <a:r>
              <a:rPr dirty="0" sz="2400" spc="40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дорожного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ts val="2735"/>
              </a:lnSpc>
            </a:pP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движения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разных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 странах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Arial"/>
              <a:cs typeface="Arial"/>
            </a:endParaRPr>
          </a:p>
          <a:p>
            <a:pPr algn="just" marL="12700" marR="5080">
              <a:lnSpc>
                <a:spcPct val="90000"/>
              </a:lnSpc>
              <a:spcBef>
                <a:spcPts val="5"/>
              </a:spcBef>
            </a:pP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В </a:t>
            </a:r>
            <a:r>
              <a:rPr dirty="0" sz="2400" spc="10">
                <a:solidFill>
                  <a:srgbClr val="1F07C5"/>
                </a:solidFill>
                <a:latin typeface="Arial"/>
                <a:cs typeface="Arial"/>
              </a:rPr>
              <a:t>какой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стране </a:t>
            </a:r>
            <a:r>
              <a:rPr dirty="0" sz="2400" spc="-20">
                <a:solidFill>
                  <a:srgbClr val="1F07C5"/>
                </a:solidFill>
                <a:latin typeface="Arial"/>
                <a:cs typeface="Arial"/>
              </a:rPr>
              <a:t>необходимо иметь водительские 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права 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на 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управление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ослом? В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них </a:t>
            </a:r>
            <a:r>
              <a:rPr dirty="0" sz="2400" spc="-15">
                <a:solidFill>
                  <a:srgbClr val="1F07C5"/>
                </a:solidFill>
                <a:latin typeface="Arial"/>
                <a:cs typeface="Arial"/>
              </a:rPr>
              <a:t>должна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быть </a:t>
            </a:r>
            <a:r>
              <a:rPr dirty="0" sz="2400" spc="10">
                <a:solidFill>
                  <a:srgbClr val="1F07C5"/>
                </a:solidFill>
                <a:latin typeface="Arial"/>
                <a:cs typeface="Arial"/>
              </a:rPr>
              <a:t>как  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фотография </a:t>
            </a:r>
            <a:r>
              <a:rPr dirty="0" sz="2400" spc="-15">
                <a:solidFill>
                  <a:srgbClr val="1F07C5"/>
                </a:solidFill>
                <a:latin typeface="Arial"/>
                <a:cs typeface="Arial"/>
              </a:rPr>
              <a:t>хозяина, 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так 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и </a:t>
            </a:r>
            <a:r>
              <a:rPr dirty="0" sz="2400" spc="-10">
                <a:solidFill>
                  <a:srgbClr val="1F07C5"/>
                </a:solidFill>
                <a:latin typeface="Arial"/>
                <a:cs typeface="Arial"/>
              </a:rPr>
              <a:t>фотография самого</a:t>
            </a:r>
            <a:r>
              <a:rPr dirty="0" sz="2400" spc="5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осла: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Arial"/>
              <a:cs typeface="Arial"/>
            </a:endParaRPr>
          </a:p>
          <a:p>
            <a:pPr marL="12700" marR="6303010">
              <a:lnSpc>
                <a:spcPct val="110000"/>
              </a:lnSpc>
              <a:tabLst>
                <a:tab pos="466725" algn="l"/>
              </a:tabLst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А.	</a:t>
            </a:r>
            <a:r>
              <a:rPr dirty="0" sz="2400" spc="-6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655">
                <a:solidFill>
                  <a:srgbClr val="1F07C5"/>
                </a:solidFill>
                <a:latin typeface="Arial"/>
                <a:cs typeface="Arial"/>
              </a:rPr>
              <a:t>И</a:t>
            </a:r>
            <a:r>
              <a:rPr dirty="0" sz="2400" spc="10">
                <a:solidFill>
                  <a:srgbClr val="1F07C5"/>
                </a:solidFill>
                <a:latin typeface="Arial"/>
                <a:cs typeface="Arial"/>
              </a:rPr>
              <a:t>з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раи</a:t>
            </a:r>
            <a:r>
              <a:rPr dirty="0" sz="2400" spc="5">
                <a:solidFill>
                  <a:srgbClr val="1F07C5"/>
                </a:solidFill>
                <a:latin typeface="Arial"/>
                <a:cs typeface="Arial"/>
              </a:rPr>
              <a:t>л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ь. 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Б.	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Индия.</a:t>
            </a:r>
            <a:endParaRPr sz="2400">
              <a:latin typeface="Arial"/>
              <a:cs typeface="Arial"/>
            </a:endParaRPr>
          </a:p>
          <a:p>
            <a:pPr marL="12700" marR="6292215">
              <a:lnSpc>
                <a:spcPct val="110000"/>
              </a:lnSpc>
              <a:tabLst>
                <a:tab pos="469265" algn="l"/>
              </a:tabLst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В.	</a:t>
            </a:r>
            <a:r>
              <a:rPr dirty="0" sz="2400" spc="10">
                <a:solidFill>
                  <a:srgbClr val="1F07C5"/>
                </a:solidFill>
                <a:latin typeface="Arial"/>
                <a:cs typeface="Arial"/>
              </a:rPr>
              <a:t>Мексика.  </a:t>
            </a:r>
            <a:r>
              <a:rPr dirty="0" sz="2400" spc="-295">
                <a:solidFill>
                  <a:srgbClr val="C00000"/>
                </a:solidFill>
                <a:latin typeface="Arial"/>
                <a:cs typeface="Arial"/>
              </a:rPr>
              <a:t>Г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.	</a:t>
            </a:r>
            <a:r>
              <a:rPr dirty="0" sz="2400" spc="-6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F07C5"/>
                </a:solidFill>
                <a:latin typeface="Arial"/>
                <a:cs typeface="Arial"/>
              </a:rPr>
              <a:t>Б</a:t>
            </a:r>
            <a:r>
              <a:rPr dirty="0" sz="2400" spc="-50">
                <a:solidFill>
                  <a:srgbClr val="1F07C5"/>
                </a:solidFill>
                <a:latin typeface="Arial"/>
                <a:cs typeface="Arial"/>
              </a:rPr>
              <a:t>о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лив</a:t>
            </a:r>
            <a:r>
              <a:rPr dirty="0" sz="2400" spc="5">
                <a:solidFill>
                  <a:srgbClr val="1F07C5"/>
                </a:solidFill>
                <a:latin typeface="Arial"/>
                <a:cs typeface="Arial"/>
              </a:rPr>
              <a:t>и</a:t>
            </a:r>
            <a:r>
              <a:rPr dirty="0" sz="2400">
                <a:solidFill>
                  <a:srgbClr val="1F07C5"/>
                </a:solidFill>
                <a:latin typeface="Arial"/>
                <a:cs typeface="Arial"/>
              </a:rPr>
              <a:t>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0552" y="3537203"/>
            <a:ext cx="2735579" cy="2051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0953" y="4765294"/>
            <a:ext cx="401066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" b="1">
                <a:solidFill>
                  <a:srgbClr val="1F07C5"/>
                </a:solidFill>
                <a:latin typeface="Arial"/>
                <a:cs typeface="Arial"/>
              </a:rPr>
              <a:t>ПОДСЧЁТ</a:t>
            </a:r>
            <a:r>
              <a:rPr dirty="0" sz="3200" spc="-110" b="1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3200" spc="-15" b="1">
                <a:solidFill>
                  <a:srgbClr val="1F07C5"/>
                </a:solidFill>
                <a:latin typeface="Arial"/>
                <a:cs typeface="Arial"/>
              </a:rPr>
              <a:t>БАЛЛОВ!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1053083"/>
            <a:ext cx="4392168" cy="5634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30140" y="548640"/>
            <a:ext cx="3672840" cy="3672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3878" y="4765294"/>
            <a:ext cx="446468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1F07C5"/>
                </a:solidFill>
                <a:latin typeface="Arial"/>
                <a:cs typeface="Arial"/>
              </a:rPr>
              <a:t>Ответы </a:t>
            </a:r>
            <a:r>
              <a:rPr dirty="0" sz="3200" spc="-20">
                <a:solidFill>
                  <a:srgbClr val="1F07C5"/>
                </a:solidFill>
                <a:latin typeface="Arial"/>
                <a:cs typeface="Arial"/>
              </a:rPr>
              <a:t>первого</a:t>
            </a:r>
            <a:r>
              <a:rPr dirty="0" sz="3200" spc="-75">
                <a:solidFill>
                  <a:srgbClr val="1F07C5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1F07C5"/>
                </a:solidFill>
                <a:latin typeface="Arial"/>
                <a:cs typeface="Arial"/>
              </a:rPr>
              <a:t>раунда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1053083"/>
            <a:ext cx="4392168" cy="5634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30140" y="548640"/>
            <a:ext cx="3672840" cy="3672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2023-02-28T15:18:26Z</dcterms:created>
  <dcterms:modified xsi:type="dcterms:W3CDTF">2023-02-28T15:18:26Z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2023-02-28T00:00:00Z</vt:filetime>
  </property>
</Properties>
</file>